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2" r:id="rId2"/>
    <p:sldId id="263" r:id="rId3"/>
    <p:sldId id="264" r:id="rId4"/>
    <p:sldId id="265" r:id="rId5"/>
    <p:sldId id="291" r:id="rId6"/>
    <p:sldId id="282" r:id="rId7"/>
    <p:sldId id="283" r:id="rId8"/>
    <p:sldId id="266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0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3568" y="62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4-21T21:10:23.88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34C743B-93B7-4FE0-9DD6-A82AA23A6164}" emma:medium="tactile" emma:mode="ink">
          <msink:context xmlns:msink="http://schemas.microsoft.com/ink/2010/main" type="writingRegion" rotatedBoundingBox="-2610,8395 -2595,8395 -2595,8410 -2610,8410"/>
        </emma:interpretation>
      </emma:emma>
    </inkml:annotationXML>
    <inkml:traceGroup>
      <inkml:annotationXML>
        <emma:emma xmlns:emma="http://www.w3.org/2003/04/emma" version="1.0">
          <emma:interpretation id="{22EEC015-85E1-4C58-8C2B-3FADBB7ECE5F}" emma:medium="tactile" emma:mode="ink">
            <msink:context xmlns:msink="http://schemas.microsoft.com/ink/2010/main" type="paragraph" rotatedBoundingBox="-2610,8395 -2595,8395 -2595,8410 -2610,84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C7A703-1C75-43A9-B0ED-F61A4A4ED729}" emma:medium="tactile" emma:mode="ink">
              <msink:context xmlns:msink="http://schemas.microsoft.com/ink/2010/main" type="line" rotatedBoundingBox="-2610,8395 -2595,8395 -2595,8410 -2610,8410"/>
            </emma:interpretation>
          </emma:emma>
        </inkml:annotationXML>
        <inkml:traceGroup>
          <inkml:annotationXML>
            <emma:emma xmlns:emma="http://www.w3.org/2003/04/emma" version="1.0">
              <emma:interpretation id="{B4D78DDE-B63E-4905-95EE-FF39DC913AE9}" emma:medium="tactile" emma:mode="ink">
                <msink:context xmlns:msink="http://schemas.microsoft.com/ink/2010/main" type="inkWord" rotatedBoundingBox="-2610,8395 -2595,8395 -2595,8410 -2610,8410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8E22A9-4B16-44C9-B2D8-6F9AD9500FD7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70F78B-48A8-43E4-907C-977BC3CDE0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2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8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Chapter 15</a:t>
            </a:r>
          </a:p>
        </p:txBody>
      </p:sp>
      <p:sp>
        <p:nvSpPr>
          <p:cNvPr id="20482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Kendall/Hunt</a:t>
            </a:r>
          </a:p>
        </p:txBody>
      </p:sp>
      <p:sp>
        <p:nvSpPr>
          <p:cNvPr id="20483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ABEAFA-EE0C-4461-A5FA-FF4F2C33105C}" type="slidenum">
              <a:rPr lang="en-US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0908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8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Chapter 15</a:t>
            </a:r>
          </a:p>
        </p:txBody>
      </p:sp>
      <p:sp>
        <p:nvSpPr>
          <p:cNvPr id="2253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Kendall/Hunt</a:t>
            </a:r>
          </a:p>
        </p:txBody>
      </p:sp>
      <p:sp>
        <p:nvSpPr>
          <p:cNvPr id="2253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F142CD-9A63-461E-B5E8-EA13E8E457E9}" type="slidenum">
              <a:rPr lang="en-US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1551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8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Chapter 15</a:t>
            </a:r>
          </a:p>
        </p:txBody>
      </p:sp>
      <p:sp>
        <p:nvSpPr>
          <p:cNvPr id="2457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Kendall/Hunt</a:t>
            </a:r>
          </a:p>
        </p:txBody>
      </p:sp>
      <p:sp>
        <p:nvSpPr>
          <p:cNvPr id="2457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FEDDBE-829C-49B4-8637-19A03E43007F}" type="slidenum">
              <a:rPr lang="en-US">
                <a:latin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7205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8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Chapter 15</a:t>
            </a:r>
          </a:p>
        </p:txBody>
      </p:sp>
      <p:sp>
        <p:nvSpPr>
          <p:cNvPr id="26626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Kendall/Hunt</a:t>
            </a:r>
          </a:p>
        </p:txBody>
      </p:sp>
      <p:sp>
        <p:nvSpPr>
          <p:cNvPr id="26627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A64334-C29D-4C0A-8266-2BE03155B2D0}" type="slidenum">
              <a:rPr lang="en-US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4307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8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Chapter 15</a:t>
            </a:r>
          </a:p>
        </p:txBody>
      </p:sp>
      <p:sp>
        <p:nvSpPr>
          <p:cNvPr id="3277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Kendall/Hunt</a:t>
            </a:r>
          </a:p>
        </p:txBody>
      </p:sp>
      <p:sp>
        <p:nvSpPr>
          <p:cNvPr id="3277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DF841B-B51A-44B6-8F41-54633FB3C397}" type="slidenum">
              <a:rPr lang="en-US">
                <a:latin typeface="Times New Roman" pitchFamily="18" charset="0"/>
              </a:rPr>
              <a:pPr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9429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8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Chapter 15</a:t>
            </a:r>
          </a:p>
        </p:txBody>
      </p:sp>
      <p:sp>
        <p:nvSpPr>
          <p:cNvPr id="44034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Kendall/Hunt</a:t>
            </a:r>
          </a:p>
        </p:txBody>
      </p:sp>
      <p:sp>
        <p:nvSpPr>
          <p:cNvPr id="44035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6A7CDE-185D-4D2B-B379-DCAD22E3932D}" type="slidenum">
              <a:rPr lang="en-US">
                <a:latin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54129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8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Chapter 15</a:t>
            </a:r>
          </a:p>
        </p:txBody>
      </p:sp>
      <p:sp>
        <p:nvSpPr>
          <p:cNvPr id="46082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Times New Roman" pitchFamily="18" charset="0"/>
                <a:ea typeface="MS PGothic" pitchFamily="34" charset="-128"/>
              </a:rPr>
              <a:t>Kendall/Hunt</a:t>
            </a:r>
          </a:p>
        </p:txBody>
      </p:sp>
      <p:sp>
        <p:nvSpPr>
          <p:cNvPr id="46083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842AB4-108C-4869-817F-642731086919}" type="slidenum">
              <a:rPr lang="en-US">
                <a:latin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7224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ACE8A7-F200-45ED-A022-90B650867848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8FE97-A4AE-4F8E-A531-BFD58C224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3687-4ACE-4FEE-A067-8349E1AB0B6E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097BC-A04A-43A2-ADB3-586B748C1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F19E3F-7581-4391-B062-B17E538E8AC9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8AB41-C9DD-40C8-8EA9-4FB3E9073D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FB78C-9F96-4771-99DB-0A0A12503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3F5ED-FE40-45D0-9701-0C08CA15F5F5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208FC-1B85-444E-B370-5DFA211E4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2564AF-A926-41CC-AF66-8D70A817E3F0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D8808-F0A4-4118-AB07-2C66C0448F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07CB10-7FA0-4BBA-82AA-4C4753EAA51C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C3DBA-7C30-4A04-A21B-D3047027D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85042B-8DA4-4075-A2BF-9FE9C21C48F1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69F69-28EC-458E-B163-0818F47FC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C31F7-87E8-46FB-A3F8-5AF091667BEA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F67B5-5E95-438C-A94F-26C9FD009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3BA65D-57B9-4964-88CD-F328B6AE91FC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F54C7-573D-407E-882A-D624270BEC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A03234-A632-40E9-854E-DC3F13C40387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08230-2511-4694-B21A-9A64B0FDE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55941-F4CB-47B1-AAA2-5863362A0788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110A1-E68A-42EA-8ECC-FDC0C34ABB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7D3BFC75-FAD3-4E67-8DEF-6A154C6506EC}" type="datetimeFigureOut">
              <a:rPr lang="en-US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CF51A90-BBA4-482D-82EF-10AF1A5B04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0763"/>
          </a:xfrm>
          <a:solidFill>
            <a:srgbClr val="FFFF00"/>
          </a:solidFill>
        </p:spPr>
        <p:txBody>
          <a:bodyPr lIns="92075" tIns="46038" rIns="92075" bIns="46038"/>
          <a:lstStyle/>
          <a:p>
            <a:pPr algn="l" eaLnBrk="1" hangingPunct="1"/>
            <a:r>
              <a:rPr lang="en-US" sz="3600" b="1" smtClean="0">
                <a:latin typeface="Impact" pitchFamily="34" charset="0"/>
              </a:rPr>
              <a:t>Handwriting</a:t>
            </a:r>
            <a:endParaRPr lang="en-US" sz="3600" smtClean="0">
              <a:latin typeface="Impact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41300" y="1230313"/>
            <a:ext cx="5972175" cy="4895850"/>
          </a:xfrm>
        </p:spPr>
        <p:txBody>
          <a:bodyPr lIns="92075" tIns="46038" rIns="92075" bIns="46038"/>
          <a:lstStyle/>
          <a:p>
            <a:pPr marL="0" indent="0" eaLnBrk="1" hangingPunct="1">
              <a:lnSpc>
                <a:spcPct val="90000"/>
              </a:lnSpc>
              <a:spcBef>
                <a:spcPct val="40000"/>
              </a:spcBef>
              <a:buFont typeface="Arial" pitchFamily="34" charset="0"/>
              <a:buNone/>
            </a:pPr>
            <a:r>
              <a:rPr lang="en-US" sz="2400" b="1" smtClean="0">
                <a:latin typeface="Arial" pitchFamily="34" charset="0"/>
              </a:rPr>
              <a:t>Handwriting analysis involves two phases: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rabicPeriod"/>
            </a:pPr>
            <a:r>
              <a:rPr lang="en-US" smtClean="0">
                <a:latin typeface="Arial" pitchFamily="34" charset="0"/>
              </a:rPr>
              <a:t>The hardware</a:t>
            </a:r>
            <a:r>
              <a:rPr lang="en-US" smtClean="0">
                <a:latin typeface="Arial" pitchFamily="34" charset="0"/>
                <a:cs typeface="Arial" pitchFamily="34" charset="0"/>
              </a:rPr>
              <a:t>—</a:t>
            </a:r>
            <a:r>
              <a:rPr lang="en-US" smtClean="0">
                <a:latin typeface="Arial" pitchFamily="34" charset="0"/>
              </a:rPr>
              <a:t>ink, paper, pens, pencils, typewriter, printers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rabicPeriod"/>
            </a:pPr>
            <a:r>
              <a:rPr lang="en-US" smtClean="0">
                <a:latin typeface="Arial" pitchFamily="34" charset="0"/>
              </a:rPr>
              <a:t>Visual examination of the writing </a:t>
            </a:r>
          </a:p>
        </p:txBody>
      </p:sp>
      <p:pic>
        <p:nvPicPr>
          <p:cNvPr id="19459" name="Picture 5" descr="UA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5263" y="3273425"/>
            <a:ext cx="53181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-939940" y="3022440"/>
              <a:ext cx="360" cy="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951820" y="3010560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84238"/>
          </a:xfrm>
          <a:solidFill>
            <a:srgbClr val="FFFF00"/>
          </a:solidFill>
        </p:spPr>
        <p:txBody>
          <a:bodyPr anchor="t"/>
          <a:lstStyle/>
          <a:p>
            <a:pPr algn="l" eaLnBrk="1" hangingPunct="1"/>
            <a:r>
              <a:rPr lang="en-US" sz="3600" b="1" smtClean="0">
                <a:solidFill>
                  <a:srgbClr val="000000"/>
                </a:solidFill>
                <a:latin typeface="Impact" pitchFamily="34" charset="0"/>
              </a:rPr>
              <a:t>Paper Chromatography of Ink</a:t>
            </a:r>
          </a:p>
        </p:txBody>
      </p:sp>
      <p:sp>
        <p:nvSpPr>
          <p:cNvPr id="45058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241300" y="1085850"/>
            <a:ext cx="8445500" cy="504031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sz="2000" b="1" smtClean="0">
                <a:solidFill>
                  <a:srgbClr val="000000"/>
                </a:solidFill>
                <a:latin typeface="Arial" pitchFamily="34" charset="0"/>
              </a:rPr>
              <a:t>Two samples of black ink from two different manufacturers have been characterized using paper chromatography.</a:t>
            </a:r>
          </a:p>
        </p:txBody>
      </p:sp>
      <p:pic>
        <p:nvPicPr>
          <p:cNvPr id="45059" name="Picture 103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3903" r="3903"/>
          <a:stretch>
            <a:fillRect/>
          </a:stretch>
        </p:blipFill>
        <p:spPr>
          <a:xfrm>
            <a:off x="1293813" y="1831975"/>
            <a:ext cx="6037262" cy="49037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6950"/>
          </a:xfrm>
          <a:solidFill>
            <a:srgbClr val="FFFF00"/>
          </a:solidFill>
        </p:spPr>
        <p:txBody>
          <a:bodyPr lIns="92075" tIns="46038" rIns="92075" bIns="46038"/>
          <a:lstStyle/>
          <a:p>
            <a:pPr algn="l" eaLnBrk="1" hangingPunct="1"/>
            <a:r>
              <a:rPr lang="en-US" sz="3600" b="1" smtClean="0">
                <a:solidFill>
                  <a:srgbClr val="000000"/>
                </a:solidFill>
                <a:latin typeface="Impact" pitchFamily="34" charset="0"/>
              </a:rPr>
              <a:t>Handwriting Characteristics</a:t>
            </a:r>
            <a:endParaRPr lang="en-US" sz="3600" smtClean="0">
              <a:solidFill>
                <a:srgbClr val="000000"/>
              </a:solidFill>
              <a:latin typeface="Impact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8588" y="1157288"/>
            <a:ext cx="4367212" cy="4968875"/>
          </a:xfrm>
        </p:spPr>
        <p:txBody>
          <a:bodyPr lIns="92075" tIns="46038" rIns="92075" bIns="46038"/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Line quality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Word and letter spacing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Letter comparison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Pen lifts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Connecting strokes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Beginning and ending 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strokes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Unusual letter formation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Shading or pen pressure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Slant</a:t>
            </a:r>
            <a:endParaRPr lang="en-US" sz="2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Baseline habits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Flourishes or embellishments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Diacritic placement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21507" name="Picture 5" descr="UA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7575" y="1735138"/>
            <a:ext cx="42291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58813"/>
          </a:xfrm>
          <a:solidFill>
            <a:srgbClr val="FFFF00"/>
          </a:solidFill>
        </p:spPr>
        <p:txBody>
          <a:bodyPr anchor="t"/>
          <a:lstStyle/>
          <a:p>
            <a:pPr algn="l" eaLnBrk="1" hangingPunct="1"/>
            <a:r>
              <a:rPr lang="en-US" sz="3600" b="1" smtClean="0">
                <a:solidFill>
                  <a:srgbClr val="000000"/>
                </a:solidFill>
                <a:latin typeface="Impact" pitchFamily="34" charset="0"/>
              </a:rPr>
              <a:t>Handwriting Identification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0" y="728663"/>
            <a:ext cx="8983663" cy="5902325"/>
          </a:xfrm>
          <a:extLst/>
        </p:spPr>
        <p:txBody>
          <a:bodyPr rtlCol="0">
            <a:normAutofit/>
          </a:bodyPr>
          <a:lstStyle/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" charset="0"/>
                <a:ea typeface="+mn-ea"/>
              </a:rPr>
              <a:t>Analysis of the known writing with a determination of the characteristics found in the known</a:t>
            </a:r>
          </a:p>
          <a:p>
            <a:pPr marL="914400" lvl="1" indent="-457200" eaLnBrk="1" fontAlgn="auto" hangingPunct="1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" charset="0"/>
                <a:ea typeface="+mn-ea"/>
              </a:rPr>
              <a:t>Analysis of the questioned or unknown writing and determination of its characteristics</a:t>
            </a:r>
          </a:p>
          <a:p>
            <a:pPr marL="914400" lvl="1" indent="-457200" eaLnBrk="1" fontAlgn="auto" hangingPunct="1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" charset="0"/>
                <a:ea typeface="+mn-ea"/>
              </a:rPr>
              <a:t>Comparison of the questioned writing with the known writing</a:t>
            </a:r>
          </a:p>
          <a:p>
            <a:pPr marL="914400" lvl="1" indent="-457200" eaLnBrk="1" fontAlgn="auto" hangingPunct="1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" charset="0"/>
                <a:ea typeface="+mn-ea"/>
              </a:rPr>
              <a:t>Evaluation of the evidence, including the similarities and dissimilarities between the questioned and known writing</a:t>
            </a:r>
          </a:p>
          <a:p>
            <a:pPr marL="914400" lvl="1" indent="-457200" eaLnBrk="1" fontAlgn="auto" hangingPunct="1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" charset="0"/>
                <a:ea typeface="+mn-ea"/>
              </a:rPr>
              <a:t>The document examiner must have enough exemplars to make a determination of whether or not the two samples match.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000" dirty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pic>
        <p:nvPicPr>
          <p:cNvPr id="23555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16441" t="14758" r="10265" b="28175"/>
          <a:stretch>
            <a:fillRect/>
          </a:stretch>
        </p:blipFill>
        <p:spPr>
          <a:xfrm>
            <a:off x="2247900" y="4568825"/>
            <a:ext cx="4759325" cy="221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rgbClr val="FFFF00"/>
          </a:solidFill>
        </p:spPr>
        <p:txBody>
          <a:bodyPr anchor="t"/>
          <a:lstStyle/>
          <a:p>
            <a:pPr algn="l" eaLnBrk="1" hangingPunct="1"/>
            <a:r>
              <a:rPr lang="en-US" sz="3600" b="1" smtClean="0">
                <a:solidFill>
                  <a:srgbClr val="000000"/>
                </a:solidFill>
                <a:latin typeface="Impact" pitchFamily="34" charset="0"/>
              </a:rPr>
              <a:t>Handwriting Samples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68275" y="1020763"/>
            <a:ext cx="7145338" cy="5105400"/>
          </a:xfrm>
        </p:spPr>
        <p:txBody>
          <a:bodyPr/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subject should not be shown the questioned document.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subject is not told how to spell words or use punctuation.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subject should use materials similar to those of the document.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dictated text should match some parts of the document.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subject should be asked to sign the text.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Always have a witness.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1289" b="5011"/>
          <a:stretch>
            <a:fillRect/>
          </a:stretch>
        </p:blipFill>
        <p:spPr>
          <a:xfrm>
            <a:off x="381000" y="465138"/>
            <a:ext cx="8229600" cy="5330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7700"/>
          </a:xfrm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en-US" sz="3600" u="sng" smtClean="0">
                <a:latin typeface="Impact" pitchFamily="34" charset="0"/>
              </a:rPr>
              <a:t>Hand writing</a:t>
            </a:r>
            <a:r>
              <a:rPr lang="en-US" sz="3600" smtClean="0">
                <a:latin typeface="Impact" pitchFamily="34" charset="0"/>
              </a:rPr>
              <a:t>:  Individual or Class evidence?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42963"/>
            <a:ext cx="9144000" cy="5253037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b="1" u="sng" smtClean="0">
                <a:latin typeface="Arial" pitchFamily="34" charset="0"/>
                <a:cs typeface="Arial" pitchFamily="34" charset="0"/>
              </a:rPr>
              <a:t>Class Characteristics</a:t>
            </a:r>
            <a:r>
              <a:rPr lang="en-US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Features and dimensions of letters.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Connection of letters to each other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Capitalization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Punctuation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b="1" u="sng" smtClean="0">
                <a:latin typeface="Arial" pitchFamily="34" charset="0"/>
                <a:cs typeface="Arial" pitchFamily="34" charset="0"/>
              </a:rPr>
              <a:t>Individual Characteristics</a:t>
            </a:r>
            <a:r>
              <a:rPr lang="en-US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Unique features of letters.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Is the letter 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mtClean="0">
                <a:latin typeface="Arial" pitchFamily="34" charset="0"/>
                <a:cs typeface="Arial" pitchFamily="34" charset="0"/>
              </a:rPr>
              <a:t>O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mtClean="0">
                <a:latin typeface="Arial" pitchFamily="34" charset="0"/>
                <a:cs typeface="Arial" pitchFamily="34" charset="0"/>
              </a:rPr>
              <a:t> open or closed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Is the 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mtClean="0">
                <a:latin typeface="Arial" pitchFamily="34" charset="0"/>
                <a:cs typeface="Arial" pitchFamily="34" charset="0"/>
              </a:rPr>
              <a:t>n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mtClean="0">
                <a:latin typeface="Arial" pitchFamily="34" charset="0"/>
                <a:cs typeface="Arial" pitchFamily="34" charset="0"/>
              </a:rPr>
              <a:t>written with a pointed tip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2300"/>
          </a:xfrm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en-US" sz="3500" u="sng" smtClean="0">
                <a:latin typeface="Impact" pitchFamily="34" charset="0"/>
              </a:rPr>
              <a:t>Basic characteristics for comparing Handwriting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42963"/>
            <a:ext cx="8839200" cy="490220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u="sng" smtClean="0">
                <a:latin typeface="Arial" pitchFamily="34" charset="0"/>
                <a:cs typeface="Arial" pitchFamily="34" charset="0"/>
              </a:rPr>
              <a:t>Overall Form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The size, shape, slant, and strokes of the letters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u="sng" smtClean="0">
                <a:latin typeface="Arial" pitchFamily="34" charset="0"/>
                <a:cs typeface="Arial" pitchFamily="34" charset="0"/>
              </a:rPr>
              <a:t>Line Features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Writing speed, pen pressure, spacing between letters and words and how the letters are connected.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u="sng" smtClean="0">
                <a:latin typeface="Arial" pitchFamily="34" charset="0"/>
                <a:cs typeface="Arial" pitchFamily="34" charset="0"/>
              </a:rPr>
              <a:t>Margins and Format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u="sng" smtClean="0">
                <a:latin typeface="Arial" pitchFamily="34" charset="0"/>
                <a:cs typeface="Arial" pitchFamily="34" charset="0"/>
              </a:rPr>
              <a:t>Content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>
                <a:latin typeface="Arial" pitchFamily="34" charset="0"/>
                <a:cs typeface="Arial" pitchFamily="34" charset="0"/>
              </a:rPr>
              <a:t>Grammar, punctuation and                    word choice</a:t>
            </a:r>
          </a:p>
        </p:txBody>
      </p:sp>
      <p:pic>
        <p:nvPicPr>
          <p:cNvPr id="2867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38800" y="3944938"/>
            <a:ext cx="3505200" cy="29130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1838"/>
          </a:xfrm>
          <a:solidFill>
            <a:srgbClr val="FFFF00"/>
          </a:solidFill>
        </p:spPr>
        <p:txBody>
          <a:bodyPr anchor="t"/>
          <a:lstStyle/>
          <a:p>
            <a:pPr algn="l" eaLnBrk="1" hangingPunct="1"/>
            <a:r>
              <a:rPr lang="en-US" sz="3600" b="1" smtClean="0">
                <a:solidFill>
                  <a:srgbClr val="000000"/>
                </a:solidFill>
                <a:latin typeface="Impact" pitchFamily="34" charset="0"/>
              </a:rPr>
              <a:t>Methods of Forgery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17488" y="1028700"/>
            <a:ext cx="3471862" cy="5097463"/>
          </a:xfrm>
        </p:spPr>
        <p:txBody>
          <a:bodyPr/>
          <a:lstStyle/>
          <a:p>
            <a:pPr marL="457200" indent="-457200" eaLnBrk="1" hangingPunct="1">
              <a:lnSpc>
                <a:spcPct val="160000"/>
              </a:lnSpc>
              <a:spcBef>
                <a:spcPct val="40000"/>
              </a:spcBef>
              <a:buFont typeface="Calibri" pitchFamily="34" charset="0"/>
              <a:buAutoNum type="arabicPeriod"/>
            </a:pPr>
            <a:r>
              <a:rPr lang="en-US" sz="2000" b="1" smtClean="0">
                <a:solidFill>
                  <a:srgbClr val="000000"/>
                </a:solidFill>
                <a:latin typeface="Arial" pitchFamily="34" charset="0"/>
              </a:rPr>
              <a:t>Simulated forgery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—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</a:rPr>
              <a:t>one made by copying a genuine signature</a:t>
            </a:r>
          </a:p>
          <a:p>
            <a:pPr marL="457200" indent="-457200" eaLnBrk="1" hangingPunct="1">
              <a:lnSpc>
                <a:spcPct val="160000"/>
              </a:lnSpc>
              <a:spcBef>
                <a:spcPct val="40000"/>
              </a:spcBef>
              <a:buFont typeface="Calibri" pitchFamily="34" charset="0"/>
              <a:buAutoNum type="arabicPeriod"/>
            </a:pPr>
            <a:r>
              <a:rPr lang="en-US" sz="2000" b="1" smtClean="0">
                <a:solidFill>
                  <a:srgbClr val="000000"/>
                </a:solidFill>
                <a:latin typeface="Arial" pitchFamily="34" charset="0"/>
              </a:rPr>
              <a:t>Traced forgery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—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</a:rPr>
              <a:t>one made by tracing a genuine signature</a:t>
            </a:r>
          </a:p>
          <a:p>
            <a:pPr marL="457200" indent="-457200" eaLnBrk="1" hangingPunct="1">
              <a:lnSpc>
                <a:spcPct val="160000"/>
              </a:lnSpc>
              <a:spcBef>
                <a:spcPct val="40000"/>
              </a:spcBef>
              <a:buFont typeface="Calibri" pitchFamily="34" charset="0"/>
              <a:buAutoNum type="arabicPeriod"/>
            </a:pPr>
            <a:r>
              <a:rPr lang="en-US" sz="2000" b="1" smtClean="0">
                <a:solidFill>
                  <a:srgbClr val="000000"/>
                </a:solidFill>
                <a:latin typeface="Arial" pitchFamily="34" charset="0"/>
              </a:rPr>
              <a:t>Blind forgery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—one 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</a:rPr>
              <a:t>made without a model of the signature </a:t>
            </a:r>
          </a:p>
        </p:txBody>
      </p:sp>
      <p:pic>
        <p:nvPicPr>
          <p:cNvPr id="31747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15146" t="7680" r="9521" b="28430"/>
          <a:stretch>
            <a:fillRect/>
          </a:stretch>
        </p:blipFill>
        <p:spPr>
          <a:xfrm>
            <a:off x="3781425" y="1947863"/>
            <a:ext cx="5362575" cy="2890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9013"/>
          </a:xfrm>
          <a:solidFill>
            <a:srgbClr val="FFFF00"/>
          </a:solidFill>
        </p:spPr>
        <p:txBody>
          <a:bodyPr lIns="92075" tIns="46038" rIns="92075" bIns="46038"/>
          <a:lstStyle/>
          <a:p>
            <a:pPr algn="l" eaLnBrk="1" hangingPunct="1"/>
            <a:r>
              <a:rPr lang="en-US" sz="3600" b="1" smtClean="0">
                <a:solidFill>
                  <a:srgbClr val="000000"/>
                </a:solidFill>
                <a:latin typeface="Impact" pitchFamily="34" charset="0"/>
              </a:rPr>
              <a:t>Ink</a:t>
            </a:r>
            <a:endParaRPr lang="en-US" sz="3600" smtClean="0">
              <a:solidFill>
                <a:srgbClr val="000000"/>
              </a:solidFill>
              <a:latin typeface="Impact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41300" y="1222375"/>
            <a:ext cx="4254500" cy="4903788"/>
          </a:xfrm>
        </p:spPr>
        <p:txBody>
          <a:bodyPr lIns="92075" tIns="46038" rIns="92075" bIns="46038"/>
          <a:lstStyle/>
          <a:p>
            <a:pPr marL="457200" indent="-457200" eaLnBrk="1" hangingPunct="1">
              <a:spcBef>
                <a:spcPct val="30000"/>
              </a:spcBef>
              <a:buFont typeface="Calibri" pitchFamily="34" charset="0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Chromatography is a method of physically separating the components of inks.</a:t>
            </a:r>
          </a:p>
          <a:p>
            <a:pPr marL="457200" indent="-457200" eaLnBrk="1" hangingPunct="1">
              <a:buFont typeface="Monotype Sorts" charset="2"/>
              <a:buNone/>
            </a:pPr>
            <a:endParaRPr lang="en-US" sz="2000" b="1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43011" name="Picture 4" descr="UA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8250" y="1389063"/>
            <a:ext cx="3697288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</TotalTime>
  <Words>384</Words>
  <Application>Microsoft Office PowerPoint</Application>
  <PresentationFormat>On-screen Show (4:3)</PresentationFormat>
  <Paragraphs>77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ＭＳ Ｐゴシック</vt:lpstr>
      <vt:lpstr>Arial</vt:lpstr>
      <vt:lpstr>Calibri</vt:lpstr>
      <vt:lpstr>Impact</vt:lpstr>
      <vt:lpstr>Monotype Sorts</vt:lpstr>
      <vt:lpstr>Times New Roman</vt:lpstr>
      <vt:lpstr>Office Theme</vt:lpstr>
      <vt:lpstr>Handwriting</vt:lpstr>
      <vt:lpstr>Handwriting Characteristics</vt:lpstr>
      <vt:lpstr>Handwriting Identification</vt:lpstr>
      <vt:lpstr>Handwriting Samples</vt:lpstr>
      <vt:lpstr>PowerPoint Presentation</vt:lpstr>
      <vt:lpstr>Hand writing:  Individual or Class evidence?</vt:lpstr>
      <vt:lpstr>Basic characteristics for comparing Handwriting</vt:lpstr>
      <vt:lpstr>Methods of Forgery</vt:lpstr>
      <vt:lpstr>Ink</vt:lpstr>
      <vt:lpstr>Paper Chromatography of Ink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Holub</dc:creator>
  <cp:lastModifiedBy>Danielle Lussier</cp:lastModifiedBy>
  <cp:revision>37</cp:revision>
  <dcterms:created xsi:type="dcterms:W3CDTF">2012-04-21T19:47:18Z</dcterms:created>
  <dcterms:modified xsi:type="dcterms:W3CDTF">2015-04-21T21:11:32Z</dcterms:modified>
</cp:coreProperties>
</file>