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0" r:id="rId1"/>
  </p:sldMasterIdLst>
  <p:sldIdLst>
    <p:sldId id="256" r:id="rId2"/>
    <p:sldId id="281" r:id="rId3"/>
    <p:sldId id="278" r:id="rId4"/>
    <p:sldId id="277" r:id="rId5"/>
    <p:sldId id="279" r:id="rId6"/>
    <p:sldId id="280" r:id="rId7"/>
    <p:sldId id="257" r:id="rId8"/>
    <p:sldId id="274" r:id="rId9"/>
    <p:sldId id="258" r:id="rId10"/>
    <p:sldId id="273" r:id="rId11"/>
    <p:sldId id="259" r:id="rId12"/>
    <p:sldId id="260" r:id="rId13"/>
    <p:sldId id="261" r:id="rId14"/>
    <p:sldId id="262" r:id="rId15"/>
    <p:sldId id="263" r:id="rId16"/>
    <p:sldId id="264" r:id="rId17"/>
    <p:sldId id="265" r:id="rId18"/>
    <p:sldId id="272" r:id="rId19"/>
    <p:sldId id="266" r:id="rId20"/>
    <p:sldId id="267" r:id="rId21"/>
    <p:sldId id="268" r:id="rId22"/>
    <p:sldId id="275" r:id="rId23"/>
    <p:sldId id="276" r:id="rId24"/>
    <p:sldId id="282" r:id="rId2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1F1D"/>
    <a:srgbClr val="FFBC1E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79" autoAdjust="0"/>
  </p:normalViewPr>
  <p:slideViewPr>
    <p:cSldViewPr>
      <p:cViewPr varScale="1">
        <p:scale>
          <a:sx n="70" d="100"/>
          <a:sy n="70" d="100"/>
        </p:scale>
        <p:origin x="-115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761BC9-608B-4134-B4E4-E816E6E8CC7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B7B45-F0A2-4ED2-846C-00D418334C5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009A24-C957-4EB4-9E58-D16353DAE5E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DC9B2E-1761-4D5B-BA90-372FB20C04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3BF47B-5406-4770-96F3-39ED3BF90F9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2DF24-74F0-4B21-8E12-E70B8D64362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DCADA-BA4C-4896-8AD4-ABBCBB4F32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E1C837-9EBD-40ED-872C-72DFF874194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02CF43-A41C-47FC-A2A1-71E020B20C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18A382-234C-4B2C-A4E7-1A5D1F2F38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6F19476-5B22-4DFC-B0EF-DC1509F286C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86A343-175D-4C1D-A8A0-8DE91A0C949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3F8A60-08B8-4AE4-B3F3-A84CD65FE06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AB750E-9DA0-4EA7-B91C-6BC352431D3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7343C4-92A4-4CAE-9279-3F68E769E98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55FC7D3-7FC7-4AC3-903E-EE08A2785C6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  <p:sldLayoutId id="2147483690" r:id="rId10"/>
    <p:sldLayoutId id="2147483691" r:id="rId11"/>
    <p:sldLayoutId id="2147483692" r:id="rId12"/>
    <p:sldLayoutId id="2147483693" r:id="rId13"/>
    <p:sldLayoutId id="2147483694" r:id="rId14"/>
    <p:sldLayoutId id="214748369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edicinenet.com/script/main/art.asp?articlekey=5340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905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1822CD"/>
                </a:solidFill>
                <a:latin typeface="Skia" charset="0"/>
              </a:rPr>
              <a:t>Gel Electrophoresis of DNA</a:t>
            </a:r>
            <a:endParaRPr lang="en-US" smtClean="0"/>
          </a:p>
        </p:txBody>
      </p:sp>
      <p:pic>
        <p:nvPicPr>
          <p:cNvPr id="2051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86200" y="2971800"/>
            <a:ext cx="1431925" cy="149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do gel Electrophoresis?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Skia" charset="0"/>
              </a:rPr>
              <a:t>It is useful to be able to separate the pieces - I.e. for recovering particular pieces of DNA,  for forensic work or for sequencing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What is needed</a:t>
            </a:r>
            <a:r>
              <a:rPr lang="en-US" smtClean="0">
                <a:latin typeface="Skia" charset="0"/>
              </a:rPr>
              <a:t>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err="1" smtClean="0">
                <a:solidFill>
                  <a:srgbClr val="1822CD"/>
                </a:solidFill>
                <a:latin typeface="Skia" charset="0"/>
              </a:rPr>
              <a:t>Agarose</a:t>
            </a:r>
            <a:r>
              <a:rPr lang="en-US" sz="2400" dirty="0" smtClean="0">
                <a:latin typeface="Skia" charset="0"/>
              </a:rPr>
              <a:t> - a polysaccharide made from seaweed. </a:t>
            </a:r>
            <a:r>
              <a:rPr lang="en-US" sz="2400" dirty="0" err="1" smtClean="0">
                <a:latin typeface="Skia" charset="0"/>
              </a:rPr>
              <a:t>Agarose</a:t>
            </a:r>
            <a:r>
              <a:rPr lang="en-US" sz="2400" dirty="0" smtClean="0">
                <a:latin typeface="Skia" charset="0"/>
              </a:rPr>
              <a:t> is dissolved in buffer and heated, then cools to a gelatinous solid with a network of </a:t>
            </a:r>
            <a:r>
              <a:rPr lang="en-US" sz="2400" dirty="0" err="1" smtClean="0">
                <a:latin typeface="Skia" charset="0"/>
              </a:rPr>
              <a:t>crosslinked</a:t>
            </a:r>
            <a:r>
              <a:rPr lang="en-US" sz="2400" dirty="0" smtClean="0">
                <a:latin typeface="Skia" charset="0"/>
              </a:rPr>
              <a:t> molecules</a:t>
            </a:r>
          </a:p>
          <a:p>
            <a:pPr eaLnBrk="1" hangingPunct="1">
              <a:lnSpc>
                <a:spcPct val="90000"/>
              </a:lnSpc>
              <a:buNone/>
            </a:pPr>
            <a:endParaRPr lang="en-US" sz="2400" dirty="0" smtClean="0"/>
          </a:p>
        </p:txBody>
      </p:sp>
      <p:pic>
        <p:nvPicPr>
          <p:cNvPr id="5124" name="Picture 7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648200" y="2609850"/>
            <a:ext cx="3810000" cy="28575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524000"/>
            <a:ext cx="3810000" cy="4343400"/>
          </a:xfrm>
        </p:spPr>
        <p:txBody>
          <a:bodyPr/>
          <a:lstStyle/>
          <a:p>
            <a:pPr eaLnBrk="1" hangingPunct="1"/>
            <a:r>
              <a:rPr lang="en-US" sz="2400" dirty="0" smtClean="0">
                <a:solidFill>
                  <a:schemeClr val="accent2"/>
                </a:solidFill>
                <a:latin typeface="Skia" charset="0"/>
              </a:rPr>
              <a:t>Buffer</a:t>
            </a:r>
            <a:r>
              <a:rPr lang="en-US" sz="2400" dirty="0" smtClean="0">
                <a:latin typeface="Skia" charset="0"/>
              </a:rPr>
              <a:t> - in this case </a:t>
            </a:r>
            <a:r>
              <a:rPr lang="en-US" sz="2400" dirty="0" err="1" smtClean="0">
                <a:latin typeface="Skia" charset="0"/>
              </a:rPr>
              <a:t>TBE</a:t>
            </a:r>
            <a:endParaRPr lang="en-US" sz="2400" dirty="0" smtClean="0">
              <a:latin typeface="Skia" charset="0"/>
            </a:endParaRPr>
          </a:p>
          <a:p>
            <a:pPr eaLnBrk="1" hangingPunct="1"/>
            <a:r>
              <a:rPr lang="en-US" sz="2400" dirty="0" smtClean="0">
                <a:latin typeface="Skia" charset="0"/>
              </a:rPr>
              <a:t>The buffer provides ions in solution to ensure electrical conductivity. </a:t>
            </a:r>
          </a:p>
        </p:txBody>
      </p:sp>
      <p:pic>
        <p:nvPicPr>
          <p:cNvPr id="6147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724400" y="2076450"/>
            <a:ext cx="3810000" cy="2857500"/>
          </a:xfrm>
        </p:spPr>
      </p:pic>
      <p:sp>
        <p:nvSpPr>
          <p:cNvPr id="6148" name="Line 6"/>
          <p:cNvSpPr>
            <a:spLocks noChangeShapeType="1"/>
          </p:cNvSpPr>
          <p:nvPr/>
        </p:nvSpPr>
        <p:spPr bwMode="auto">
          <a:xfrm>
            <a:off x="4343400" y="1828800"/>
            <a:ext cx="2667000" cy="1371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85800" y="1295400"/>
            <a:ext cx="3810000" cy="41148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Skia" charset="0"/>
              </a:rPr>
              <a:t>Also needed are a </a:t>
            </a:r>
            <a:r>
              <a:rPr lang="en-US" sz="2800" smtClean="0">
                <a:solidFill>
                  <a:schemeClr val="accent2"/>
                </a:solidFill>
                <a:latin typeface="Skia" charset="0"/>
              </a:rPr>
              <a:t>power supply</a:t>
            </a:r>
            <a:r>
              <a:rPr lang="en-US" sz="2800" smtClean="0">
                <a:latin typeface="Skia" charset="0"/>
              </a:rPr>
              <a:t> and a </a:t>
            </a:r>
            <a:r>
              <a:rPr lang="en-US" sz="2800" smtClean="0">
                <a:solidFill>
                  <a:schemeClr val="accent2"/>
                </a:solidFill>
                <a:latin typeface="Skia" charset="0"/>
              </a:rPr>
              <a:t>gel chamber</a:t>
            </a:r>
            <a:endParaRPr lang="en-US" sz="2800" smtClean="0">
              <a:latin typeface="Skia" charset="0"/>
            </a:endParaRPr>
          </a:p>
          <a:p>
            <a:pPr eaLnBrk="1" hangingPunct="1"/>
            <a:r>
              <a:rPr lang="en-US" sz="2800" smtClean="0">
                <a:latin typeface="Skia" charset="0"/>
              </a:rPr>
              <a:t>Gel chambers come in a variety of models, from commercial through home-made, and a variety of sizes</a:t>
            </a:r>
            <a:endParaRPr lang="en-US" sz="2800" smtClean="0"/>
          </a:p>
        </p:txBody>
      </p:sp>
      <p:pic>
        <p:nvPicPr>
          <p:cNvPr id="7172" name="Picture 1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5257800" y="117475"/>
            <a:ext cx="2643188" cy="1981200"/>
          </a:xfrm>
        </p:spPr>
      </p:pic>
      <p:pic>
        <p:nvPicPr>
          <p:cNvPr id="7171" name="Picture 8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tretch>
            <a:fillRect/>
          </a:stretch>
        </p:blipFill>
        <p:spPr>
          <a:xfrm>
            <a:off x="5258492" y="4134889"/>
            <a:ext cx="2589415" cy="1941022"/>
          </a:xfrm>
        </p:spPr>
      </p:pic>
      <p:pic>
        <p:nvPicPr>
          <p:cNvPr id="7173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2181225"/>
            <a:ext cx="2590800" cy="2309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How does it work</a:t>
            </a:r>
            <a:r>
              <a:rPr lang="en-US" smtClean="0">
                <a:latin typeface="Skia" charset="0"/>
              </a:rPr>
              <a:t>?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smtClean="0">
                <a:latin typeface="Skia" charset="0"/>
              </a:rPr>
              <a:t>DNA is an organic acid, and is </a:t>
            </a:r>
            <a:r>
              <a:rPr lang="en-US" sz="2800" smtClean="0">
                <a:solidFill>
                  <a:srgbClr val="1822CD"/>
                </a:solidFill>
                <a:latin typeface="Skia" charset="0"/>
              </a:rPr>
              <a:t>negatively </a:t>
            </a:r>
            <a:r>
              <a:rPr lang="en-US" sz="2800" smtClean="0">
                <a:latin typeface="Skia" charset="0"/>
              </a:rPr>
              <a:t>charged </a:t>
            </a:r>
            <a:r>
              <a:rPr lang="en-US" sz="2800" i="1" smtClean="0">
                <a:latin typeface="Skia" charset="0"/>
              </a:rPr>
              <a:t>(remember, D</a:t>
            </a:r>
            <a:r>
              <a:rPr lang="en-US" sz="2800" i="1" u="sng" smtClean="0">
                <a:latin typeface="Skia" charset="0"/>
              </a:rPr>
              <a:t>N</a:t>
            </a:r>
            <a:r>
              <a:rPr lang="en-US" sz="2800" i="1" smtClean="0">
                <a:latin typeface="Skia" charset="0"/>
              </a:rPr>
              <a:t>A for </a:t>
            </a:r>
            <a:r>
              <a:rPr lang="en-US" sz="2800" i="1" u="sng" smtClean="0">
                <a:latin typeface="Skia" charset="0"/>
              </a:rPr>
              <a:t>N</a:t>
            </a:r>
            <a:r>
              <a:rPr lang="en-US" sz="2800" i="1" smtClean="0">
                <a:latin typeface="Skia" charset="0"/>
              </a:rPr>
              <a:t>egative)</a:t>
            </a:r>
            <a:endParaRPr lang="en-US" sz="2800" smtClean="0">
              <a:latin typeface="Skia" charset="0"/>
            </a:endParaRPr>
          </a:p>
          <a:p>
            <a:pPr eaLnBrk="1" hangingPunct="1"/>
            <a:r>
              <a:rPr lang="en-US" sz="2800" smtClean="0">
                <a:latin typeface="Skia" charset="0"/>
              </a:rPr>
              <a:t>When the DNA is exposed to an electrical field, the particles migrate toward the </a:t>
            </a:r>
            <a:r>
              <a:rPr lang="en-US" sz="2800" smtClean="0">
                <a:solidFill>
                  <a:srgbClr val="EF1F1D"/>
                </a:solidFill>
                <a:latin typeface="Skia" charset="0"/>
              </a:rPr>
              <a:t>positive</a:t>
            </a:r>
            <a:r>
              <a:rPr lang="en-US" sz="2800" smtClean="0">
                <a:latin typeface="Skia" charset="0"/>
              </a:rPr>
              <a:t> electrode</a:t>
            </a:r>
          </a:p>
          <a:p>
            <a:pPr eaLnBrk="1" hangingPunct="1"/>
            <a:r>
              <a:rPr lang="en-US" sz="2800" smtClean="0">
                <a:latin typeface="Skia" charset="0"/>
              </a:rPr>
              <a:t>Smaller pieces of DNA can travel further in a given time than larger pieces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A gel being run</a:t>
            </a:r>
            <a:endParaRPr lang="en-US" smtClean="0">
              <a:latin typeface="Skia" charset="0"/>
            </a:endParaRPr>
          </a:p>
        </p:txBody>
      </p:sp>
      <p:pic>
        <p:nvPicPr>
          <p:cNvPr id="9219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651000" y="1371600"/>
            <a:ext cx="5994400" cy="4495800"/>
          </a:xfrm>
        </p:spPr>
      </p:pic>
      <p:sp>
        <p:nvSpPr>
          <p:cNvPr id="9220" name="Text Box 7"/>
          <p:cNvSpPr txBox="1">
            <a:spLocks noChangeArrowheads="1"/>
          </p:cNvSpPr>
          <p:nvPr/>
        </p:nvSpPr>
        <p:spPr bwMode="auto">
          <a:xfrm>
            <a:off x="6019800" y="2667000"/>
            <a:ext cx="2317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/>
              <a:t>Agarose block</a:t>
            </a:r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4648200" y="2895600"/>
            <a:ext cx="1600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6156325" y="1431925"/>
            <a:ext cx="23558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Positive electrode</a:t>
            </a:r>
          </a:p>
        </p:txBody>
      </p:sp>
      <p:sp>
        <p:nvSpPr>
          <p:cNvPr id="9223" name="Line 10"/>
          <p:cNvSpPr>
            <a:spLocks noChangeShapeType="1"/>
          </p:cNvSpPr>
          <p:nvPr/>
        </p:nvSpPr>
        <p:spPr bwMode="auto">
          <a:xfrm flipH="1">
            <a:off x="5029200" y="1676400"/>
            <a:ext cx="114300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4" name="Text Box 11"/>
          <p:cNvSpPr txBox="1">
            <a:spLocks noChangeArrowheads="1"/>
          </p:cNvSpPr>
          <p:nvPr/>
        </p:nvSpPr>
        <p:spPr bwMode="auto">
          <a:xfrm>
            <a:off x="6537325" y="3565525"/>
            <a:ext cx="259397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DNA  loaded in</a:t>
            </a:r>
          </a:p>
          <a:p>
            <a:r>
              <a:rPr lang="en-US"/>
              <a:t>wells in the agarose</a:t>
            </a:r>
          </a:p>
        </p:txBody>
      </p:sp>
      <p:sp>
        <p:nvSpPr>
          <p:cNvPr id="9225" name="Line 12"/>
          <p:cNvSpPr>
            <a:spLocks noChangeShapeType="1"/>
          </p:cNvSpPr>
          <p:nvPr/>
        </p:nvSpPr>
        <p:spPr bwMode="auto">
          <a:xfrm flipH="1" flipV="1">
            <a:off x="4876800" y="3505200"/>
            <a:ext cx="1600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6" name="Text Box 13"/>
          <p:cNvSpPr txBox="1">
            <a:spLocks noChangeArrowheads="1"/>
          </p:cNvSpPr>
          <p:nvPr/>
        </p:nvSpPr>
        <p:spPr bwMode="auto">
          <a:xfrm>
            <a:off x="1524000" y="5181600"/>
            <a:ext cx="37512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Black background</a:t>
            </a:r>
          </a:p>
          <a:p>
            <a:r>
              <a:rPr lang="en-US"/>
              <a:t>To make loading wells easier</a:t>
            </a:r>
          </a:p>
        </p:txBody>
      </p:sp>
      <p:sp>
        <p:nvSpPr>
          <p:cNvPr id="9227" name="Line 14"/>
          <p:cNvSpPr>
            <a:spLocks noChangeShapeType="1"/>
          </p:cNvSpPr>
          <p:nvPr/>
        </p:nvSpPr>
        <p:spPr bwMode="auto">
          <a:xfrm flipV="1">
            <a:off x="2667000" y="4038600"/>
            <a:ext cx="11430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28" name="Text Box 15"/>
          <p:cNvSpPr txBox="1">
            <a:spLocks noChangeArrowheads="1"/>
          </p:cNvSpPr>
          <p:nvPr/>
        </p:nvSpPr>
        <p:spPr bwMode="auto">
          <a:xfrm>
            <a:off x="593725" y="2651125"/>
            <a:ext cx="9286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Comb</a:t>
            </a:r>
          </a:p>
        </p:txBody>
      </p:sp>
      <p:sp>
        <p:nvSpPr>
          <p:cNvPr id="9229" name="Line 16"/>
          <p:cNvSpPr>
            <a:spLocks noChangeShapeType="1"/>
          </p:cNvSpPr>
          <p:nvPr/>
        </p:nvSpPr>
        <p:spPr bwMode="auto">
          <a:xfrm>
            <a:off x="1447800" y="2971800"/>
            <a:ext cx="7620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9230" name="Text Box 17"/>
          <p:cNvSpPr txBox="1">
            <a:spLocks noChangeArrowheads="1"/>
          </p:cNvSpPr>
          <p:nvPr/>
        </p:nvSpPr>
        <p:spPr bwMode="auto">
          <a:xfrm>
            <a:off x="6613525" y="4937125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Buffer</a:t>
            </a:r>
          </a:p>
        </p:txBody>
      </p:sp>
      <p:sp>
        <p:nvSpPr>
          <p:cNvPr id="9231" name="Line 18"/>
          <p:cNvSpPr>
            <a:spLocks noChangeShapeType="1"/>
          </p:cNvSpPr>
          <p:nvPr/>
        </p:nvSpPr>
        <p:spPr bwMode="auto">
          <a:xfrm flipH="1" flipV="1">
            <a:off x="4800600" y="4267200"/>
            <a:ext cx="19050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06375"/>
            <a:ext cx="7772400" cy="6096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Steps in running a gel</a:t>
            </a:r>
            <a:endParaRPr lang="en-US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143000"/>
            <a:ext cx="7772400" cy="51054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Skia" charset="0"/>
              </a:rPr>
              <a:t>DNA is prepared by digestion with </a:t>
            </a:r>
            <a:r>
              <a:rPr lang="en-US" sz="2800" smtClean="0">
                <a:solidFill>
                  <a:srgbClr val="1822CD"/>
                </a:solidFill>
                <a:latin typeface="Skia" charset="0"/>
              </a:rPr>
              <a:t>restriction enzymes</a:t>
            </a:r>
          </a:p>
          <a:p>
            <a:pPr eaLnBrk="1" hangingPunct="1"/>
            <a:r>
              <a:rPr lang="en-US" sz="2800" smtClean="0">
                <a:latin typeface="Skia" charset="0"/>
              </a:rPr>
              <a:t>Agarose is made to an appropriate thickness (the higher the % agarose, the slower the big fragments run) and ‘</a:t>
            </a:r>
            <a:r>
              <a:rPr lang="en-US" sz="2800" smtClean="0">
                <a:solidFill>
                  <a:schemeClr val="accent2"/>
                </a:solidFill>
                <a:latin typeface="Skia" charset="0"/>
              </a:rPr>
              <a:t>melted</a:t>
            </a:r>
            <a:r>
              <a:rPr lang="en-US" sz="2800" smtClean="0">
                <a:latin typeface="Skia" charset="0"/>
              </a:rPr>
              <a:t>’ in the microwave</a:t>
            </a:r>
          </a:p>
          <a:p>
            <a:pPr eaLnBrk="1" hangingPunct="1"/>
            <a:r>
              <a:rPr lang="en-US" sz="2800" smtClean="0">
                <a:latin typeface="Skia" charset="0"/>
              </a:rPr>
              <a:t>The gel chamber is set up, the ‘comb’ is inserted</a:t>
            </a:r>
          </a:p>
          <a:p>
            <a:pPr eaLnBrk="1" hangingPunct="1"/>
            <a:r>
              <a:rPr lang="en-US" sz="2800" smtClean="0">
                <a:latin typeface="Skia" charset="0"/>
              </a:rPr>
              <a:t>The agarose may have a DNA ‘dye’ added (or it may be stained later). The agarose is poured onto the gel block and cooled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457200"/>
            <a:ext cx="3810000" cy="5943600"/>
          </a:xfrm>
        </p:spPr>
        <p:txBody>
          <a:bodyPr/>
          <a:lstStyle/>
          <a:p>
            <a:pPr eaLnBrk="1" hangingPunct="1"/>
            <a:r>
              <a:rPr lang="en-US" sz="2800" smtClean="0">
                <a:latin typeface="Skia" charset="0"/>
              </a:rPr>
              <a:t>The comb is removed, leaving little ‘wells’ and buffer is poured over the gel to cover it completely</a:t>
            </a:r>
          </a:p>
          <a:p>
            <a:pPr eaLnBrk="1" hangingPunct="1"/>
            <a:r>
              <a:rPr lang="en-US" sz="2800" smtClean="0">
                <a:latin typeface="Skia" charset="0"/>
              </a:rPr>
              <a:t>The DNA samples are mixed with a dense loading dye so they sink into their wells and can be seen</a:t>
            </a:r>
          </a:p>
        </p:txBody>
      </p:sp>
      <p:pic>
        <p:nvPicPr>
          <p:cNvPr id="11268" name="Picture 17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 cstate="print"/>
          <a:stretch>
            <a:fillRect/>
          </a:stretch>
        </p:blipFill>
        <p:spPr>
          <a:xfrm>
            <a:off x="5231623" y="1981200"/>
            <a:ext cx="2643154" cy="1981200"/>
          </a:xfrm>
        </p:spPr>
      </p:pic>
      <p:pic>
        <p:nvPicPr>
          <p:cNvPr id="11267" name="Picture 1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62600" y="381000"/>
            <a:ext cx="1543050" cy="2922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1" name="Picture 5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619250"/>
            <a:ext cx="4343400" cy="3255963"/>
          </a:xfrm>
        </p:spPr>
      </p:pic>
      <p:sp>
        <p:nvSpPr>
          <p:cNvPr id="12290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447800"/>
            <a:ext cx="38100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Skia" charset="0"/>
              </a:rPr>
              <a:t>The DNA samples are put in the wells with a micropipette. 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Skia" charset="0"/>
              </a:rPr>
              <a:t>Micropipettes have disposable tips and can accurately measure 1/1,000,000 of a litre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Next</a:t>
            </a:r>
            <a:r>
              <a:rPr lang="en-US" smtClean="0">
                <a:latin typeface="Skia" charset="0"/>
              </a:rPr>
              <a:t>?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>
                <a:latin typeface="Skia" charset="0"/>
              </a:rPr>
              <a:t>The power source is turned on and the gel is run. The time of the run depends upon the amount of current and % gel, and requires experimentation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Skia" charset="0"/>
              </a:rPr>
              <a:t>At the end of the run the gel is removed (it is actually quite stiff)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>
                <a:latin typeface="Skia" charset="0"/>
              </a:rPr>
              <a:t>The gel is then visualized - UV light causes the bands of DNA to fluoresce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DNA as Forensic Evidence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i="1" dirty="0" smtClean="0"/>
              <a:t>Individual</a:t>
            </a:r>
            <a:r>
              <a:rPr lang="en-US" dirty="0" smtClean="0"/>
              <a:t> evidence – identify a single </a:t>
            </a:r>
            <a:r>
              <a:rPr lang="en-US" dirty="0" smtClean="0"/>
              <a:t>person </a:t>
            </a:r>
            <a:endParaRPr lang="en-US" dirty="0" smtClean="0"/>
          </a:p>
          <a:p>
            <a:pPr eaLnBrk="1" hangingPunct="1"/>
            <a:r>
              <a:rPr lang="en-US" i="1" dirty="0" smtClean="0"/>
              <a:t>Trace</a:t>
            </a:r>
            <a:r>
              <a:rPr lang="en-US" dirty="0" smtClean="0"/>
              <a:t> evidence – small amount left at crime scene</a:t>
            </a:r>
          </a:p>
          <a:p>
            <a:pPr eaLnBrk="1" hangingPunct="1"/>
            <a:r>
              <a:rPr lang="en-US" dirty="0" smtClean="0"/>
              <a:t>Found in saliva, blood, semen, skin, hair roots, urine (nuclear DNA)</a:t>
            </a:r>
          </a:p>
          <a:p>
            <a:pPr eaLnBrk="1" hangingPunct="1"/>
            <a:r>
              <a:rPr lang="en-US" dirty="0" smtClean="0"/>
              <a:t>Hair, bones, teeth (</a:t>
            </a:r>
            <a:r>
              <a:rPr lang="en-US" dirty="0" err="1" smtClean="0"/>
              <a:t>mtDNA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4"/>
          <p:cNvPicPr>
            <a:picLocks noGrp="1" noChangeAspect="1" noChangeArrowheads="1"/>
          </p:cNvPicPr>
          <p:nvPr>
            <p:ph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685800" y="457200"/>
            <a:ext cx="7772400" cy="5181600"/>
          </a:xfrm>
        </p:spPr>
      </p:pic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57200" y="5791200"/>
            <a:ext cx="8686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>
                <a:latin typeface="Skia" charset="0"/>
              </a:rPr>
              <a:t>A gel as seen under UV light - some samples had 2 fragments </a:t>
            </a:r>
          </a:p>
          <a:p>
            <a:r>
              <a:rPr lang="en-US">
                <a:latin typeface="Skia" charset="0"/>
              </a:rPr>
              <a:t>of DNA, while others had none or one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More</a:t>
            </a:r>
            <a:r>
              <a:rPr lang="en-US" smtClean="0">
                <a:latin typeface="Skia" charset="0"/>
              </a:rPr>
              <a:t>……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Skia" charset="0"/>
              </a:rPr>
              <a:t>Many samples can be run on one gel- but it is important to keep track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>
                <a:latin typeface="Skia" charset="0"/>
              </a:rPr>
              <a:t>Most gels have one lane as a ‘DNA ladder’ - DNA fragments of known size are used for comparison </a:t>
            </a:r>
          </a:p>
        </p:txBody>
      </p:sp>
      <p:pic>
        <p:nvPicPr>
          <p:cNvPr id="15364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724400" y="2369820"/>
            <a:ext cx="3657600" cy="333756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DNA%20Fingerprinti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05200" y="1447800"/>
            <a:ext cx="2643188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0419" name="Rectangle 3"/>
          <p:cNvSpPr>
            <a:spLocks noGrp="1" noChangeArrowheads="1"/>
          </p:cNvSpPr>
          <p:nvPr>
            <p:ph type="title"/>
          </p:nvPr>
        </p:nvSpPr>
        <p:spPr>
          <a:xfrm>
            <a:off x="1371600" y="71438"/>
            <a:ext cx="7416800" cy="1376362"/>
          </a:xfrm>
        </p:spPr>
        <p:txBody>
          <a:bodyPr>
            <a:normAutofit/>
          </a:bodyPr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Crime Scene Matching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z="2800" smtClean="0">
                <a:solidFill>
                  <a:srgbClr val="FFFF00"/>
                </a:solidFill>
              </a:rPr>
              <a:t>(To establish identity – all bands must match)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452438"/>
            <a:ext cx="2971800" cy="1376362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3399FF"/>
                </a:solidFill>
              </a:rPr>
              <a:t>Paternity</a:t>
            </a:r>
          </a:p>
        </p:txBody>
      </p:sp>
      <p:sp>
        <p:nvSpPr>
          <p:cNvPr id="61443" name="Rectangle 6"/>
          <p:cNvSpPr>
            <a:spLocks noGrp="1" noChangeArrowheads="1"/>
          </p:cNvSpPr>
          <p:nvPr>
            <p:ph idx="1"/>
          </p:nvPr>
        </p:nvSpPr>
        <p:spPr>
          <a:xfrm>
            <a:off x="685800" y="1825625"/>
            <a:ext cx="4267200" cy="4956175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A child inherits 1 set of genes from mom, 1 set from dad</a:t>
            </a:r>
          </a:p>
          <a:p>
            <a:pPr eaLnBrk="1" hangingPunct="1"/>
            <a:r>
              <a:rPr lang="en-US" smtClean="0">
                <a:solidFill>
                  <a:schemeClr val="bg1"/>
                </a:solidFill>
              </a:rPr>
              <a:t>½ of the bands in a pattern are from mom; the other ½ from dad</a:t>
            </a:r>
          </a:p>
        </p:txBody>
      </p:sp>
      <p:pic>
        <p:nvPicPr>
          <p:cNvPr id="61444" name="Picture 8" descr="200px-Pcr_fingerprint"/>
          <p:cNvPicPr>
            <a:picLocks noChangeAspect="1" noChangeArrowheads="1"/>
          </p:cNvPicPr>
          <p:nvPr/>
        </p:nvPicPr>
        <p:blipFill>
          <a:blip r:embed="rId2" cstate="print">
            <a:lum contrast="58000"/>
          </a:blip>
          <a:srcRect/>
          <a:stretch>
            <a:fillRect/>
          </a:stretch>
        </p:blipFill>
        <p:spPr bwMode="auto">
          <a:xfrm>
            <a:off x="5157788" y="838200"/>
            <a:ext cx="3443287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45" name="Text Box 9"/>
          <p:cNvSpPr txBox="1">
            <a:spLocks noChangeArrowheads="1"/>
          </p:cNvSpPr>
          <p:nvPr/>
        </p:nvSpPr>
        <p:spPr bwMode="auto">
          <a:xfrm>
            <a:off x="5105400" y="228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none">
                <a:solidFill>
                  <a:srgbClr val="FF0000"/>
                </a:solidFill>
              </a:rPr>
              <a:t>Mom</a:t>
            </a:r>
          </a:p>
        </p:txBody>
      </p:sp>
      <p:sp>
        <p:nvSpPr>
          <p:cNvPr id="61446" name="Text Box 10"/>
          <p:cNvSpPr txBox="1">
            <a:spLocks noChangeArrowheads="1"/>
          </p:cNvSpPr>
          <p:nvPr/>
        </p:nvSpPr>
        <p:spPr bwMode="auto">
          <a:xfrm>
            <a:off x="6172200" y="228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none">
                <a:solidFill>
                  <a:srgbClr val="CC00CC"/>
                </a:solidFill>
              </a:rPr>
              <a:t>Child</a:t>
            </a:r>
          </a:p>
        </p:txBody>
      </p:sp>
      <p:sp>
        <p:nvSpPr>
          <p:cNvPr id="61447" name="Text Box 11"/>
          <p:cNvSpPr txBox="1">
            <a:spLocks noChangeArrowheads="1"/>
          </p:cNvSpPr>
          <p:nvPr/>
        </p:nvSpPr>
        <p:spPr bwMode="auto">
          <a:xfrm>
            <a:off x="7162800" y="228600"/>
            <a:ext cx="1219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u="none">
                <a:solidFill>
                  <a:srgbClr val="3399FF"/>
                </a:solidFill>
              </a:rPr>
              <a:t>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Next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Please Read Pre-Lab and Complete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Read Lab and discuss steps with partner</a:t>
            </a:r>
            <a:endParaRPr lang="en-CA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04664"/>
            <a:ext cx="7772400" cy="11430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Collection of DNA</a:t>
            </a:r>
          </a:p>
        </p:txBody>
      </p:sp>
      <p:sp>
        <p:nvSpPr>
          <p:cNvPr id="1177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Avoid contamination</a:t>
            </a:r>
          </a:p>
          <a:p>
            <a:pPr lvl="1" eaLnBrk="1" hangingPunct="1"/>
            <a:r>
              <a:rPr lang="en-US" smtClean="0"/>
              <a:t>Wear gloves, avoid sneezing or coughing</a:t>
            </a:r>
          </a:p>
          <a:p>
            <a:pPr eaLnBrk="1" hangingPunct="1"/>
            <a:r>
              <a:rPr lang="en-US" smtClean="0"/>
              <a:t>Preserve carefully</a:t>
            </a:r>
          </a:p>
          <a:p>
            <a:pPr lvl="1" eaLnBrk="1" hangingPunct="1"/>
            <a:r>
              <a:rPr lang="en-US" smtClean="0"/>
              <a:t>Air-dry samples</a:t>
            </a:r>
          </a:p>
          <a:p>
            <a:pPr lvl="1" eaLnBrk="1" hangingPunct="1"/>
            <a:r>
              <a:rPr lang="en-US" smtClean="0"/>
              <a:t>If wet, store in freezer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</a:t>
            </a:r>
            <a:r>
              <a:rPr lang="en-CA" dirty="0" smtClean="0"/>
              <a:t>hat is DNA??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solidFill>
                  <a:srgbClr val="7030A0"/>
                </a:solidFill>
              </a:rPr>
              <a:t>Basic DNA Facts:</a:t>
            </a:r>
          </a:p>
        </p:txBody>
      </p:sp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Stores genetic information</a:t>
            </a:r>
          </a:p>
          <a:p>
            <a:pPr eaLnBrk="1" hangingPunct="1"/>
            <a:r>
              <a:rPr lang="en-US" dirty="0" smtClean="0"/>
              <a:t>Tightly coiled to form </a:t>
            </a:r>
            <a:r>
              <a:rPr lang="en-US" dirty="0" smtClean="0">
                <a:solidFill>
                  <a:srgbClr val="7030A0"/>
                </a:solidFill>
              </a:rPr>
              <a:t>chromosomes</a:t>
            </a:r>
          </a:p>
          <a:p>
            <a:pPr eaLnBrk="1" hangingPunct="1"/>
            <a:r>
              <a:rPr lang="en-US" u="sng" dirty="0" smtClean="0"/>
              <a:t>d</a:t>
            </a:r>
            <a:r>
              <a:rPr lang="en-US" dirty="0" smtClean="0"/>
              <a:t>eoxyribo</a:t>
            </a:r>
            <a:r>
              <a:rPr lang="en-US" u="sng" dirty="0" smtClean="0"/>
              <a:t>n</a:t>
            </a:r>
            <a:r>
              <a:rPr lang="en-US" dirty="0" smtClean="0"/>
              <a:t>ucleic </a:t>
            </a:r>
            <a:r>
              <a:rPr lang="en-US" u="sng" dirty="0" smtClean="0"/>
              <a:t>a</a:t>
            </a:r>
            <a:r>
              <a:rPr lang="en-US" dirty="0" smtClean="0"/>
              <a:t>cid</a:t>
            </a:r>
          </a:p>
          <a:p>
            <a:pPr eaLnBrk="1" hangingPunct="1"/>
            <a:r>
              <a:rPr lang="en-US" dirty="0" smtClean="0"/>
              <a:t>4 nitrogen bases: A (adenine), G (guanine), C (cytosine), T (thymine)</a:t>
            </a:r>
          </a:p>
          <a:p>
            <a:pPr eaLnBrk="1" hangingPunct="1"/>
            <a:r>
              <a:rPr lang="en-US" dirty="0" smtClean="0"/>
              <a:t>Double-stranded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FF00"/>
                </a:solidFill>
              </a:rPr>
              <a:t>Chromosomes</a:t>
            </a:r>
          </a:p>
        </p:txBody>
      </p:sp>
      <p:sp>
        <p:nvSpPr>
          <p:cNvPr id="901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Each person has 46 chromosomes</a:t>
            </a:r>
          </a:p>
          <a:p>
            <a:pPr eaLnBrk="1" hangingPunct="1"/>
            <a:r>
              <a:rPr lang="en-US" smtClean="0"/>
              <a:t>23 </a:t>
            </a:r>
            <a:r>
              <a:rPr lang="en-US" i="1" smtClean="0"/>
              <a:t>pairs</a:t>
            </a:r>
            <a:r>
              <a:rPr lang="en-US" smtClean="0"/>
              <a:t> – 1 set from mom, 1 set from dad</a:t>
            </a:r>
          </a:p>
          <a:p>
            <a:pPr eaLnBrk="1" hangingPunct="1"/>
            <a:r>
              <a:rPr lang="en-US" u="sng" smtClean="0">
                <a:solidFill>
                  <a:srgbClr val="FFFF00"/>
                </a:solidFill>
              </a:rPr>
              <a:t>Genes</a:t>
            </a:r>
            <a:r>
              <a:rPr lang="en-US" smtClean="0"/>
              <a:t>: segment of DNA that contains info to produce a protein</a:t>
            </a:r>
          </a:p>
          <a:p>
            <a:pPr eaLnBrk="1" hangingPunct="1"/>
            <a:r>
              <a:rPr lang="en-US" u="sng" smtClean="0">
                <a:solidFill>
                  <a:srgbClr val="FFFF00"/>
                </a:solidFill>
              </a:rPr>
              <a:t>Allele</a:t>
            </a:r>
            <a:r>
              <a:rPr lang="en-US" smtClean="0"/>
              <a:t>: alternate forms of a gene</a:t>
            </a:r>
          </a:p>
          <a:p>
            <a:pPr lvl="1" eaLnBrk="1" hangingPunct="1"/>
            <a:r>
              <a:rPr lang="en-US" smtClean="0"/>
              <a:t>Inherit 1 allele from mom, 1 allele from dad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What is Gel Electrophoresis</a:t>
            </a:r>
            <a:r>
              <a:rPr lang="en-US" smtClean="0">
                <a:latin typeface="Skia" charset="0"/>
              </a:rPr>
              <a:t>?</a:t>
            </a:r>
            <a:endParaRPr lang="en-US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Skia" charset="0"/>
              </a:rPr>
              <a:t>Electro = flow of electricity, </a:t>
            </a:r>
            <a:r>
              <a:rPr lang="en-US" sz="2800" dirty="0" err="1" smtClean="0">
                <a:latin typeface="Skia" charset="0"/>
              </a:rPr>
              <a:t>phoresis</a:t>
            </a:r>
            <a:r>
              <a:rPr lang="en-US" sz="2800" dirty="0" smtClean="0">
                <a:latin typeface="Skia" charset="0"/>
              </a:rPr>
              <a:t>, from the Greek = to carry across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 smtClean="0">
                <a:latin typeface="Skia" charset="0"/>
              </a:rPr>
              <a:t>A gel is a colloid, a suspension of tiny particles in a medium, occurring in a solid form, like </a:t>
            </a:r>
            <a:r>
              <a:rPr lang="en-US" sz="2800" dirty="0" smtClean="0">
                <a:latin typeface="Skia" charset="0"/>
              </a:rPr>
              <a:t>gelatin</a:t>
            </a:r>
            <a:endParaRPr lang="en-US" sz="2800" dirty="0" smtClean="0"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What is Gel Electrophoresis?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Skia" charset="0"/>
              </a:rPr>
              <a:t>Gel electrophoresis refers to the separation of charged particles located in a gel when an electric current is applied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>
                <a:latin typeface="Skia" charset="0"/>
              </a:rPr>
              <a:t>Charged particles can include DNA, amino acids, peptides, etc </a:t>
            </a:r>
          </a:p>
          <a:p>
            <a:endParaRPr lang="en-C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chemeClr val="accent2"/>
                </a:solidFill>
                <a:latin typeface="Skia" charset="0"/>
              </a:rPr>
              <a:t>Why do gel electrophoresis</a:t>
            </a:r>
            <a:r>
              <a:rPr lang="en-US" smtClean="0">
                <a:latin typeface="Skia" charset="0"/>
              </a:rPr>
              <a:t>?</a:t>
            </a:r>
            <a:endParaRPr lang="en-US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524000"/>
            <a:ext cx="7772400" cy="4114800"/>
          </a:xfrm>
        </p:spPr>
        <p:txBody>
          <a:bodyPr>
            <a:normAutofit fontScale="92500" lnSpcReduction="10000"/>
          </a:bodyPr>
          <a:lstStyle/>
          <a:p>
            <a:pPr eaLnBrk="1" hangingPunct="1"/>
            <a:r>
              <a:rPr lang="en-US" dirty="0" smtClean="0">
                <a:latin typeface="Skia" charset="0"/>
              </a:rPr>
              <a:t>When DNA is cut by </a:t>
            </a:r>
            <a:r>
              <a:rPr lang="en-US" b="1" dirty="0" smtClean="0">
                <a:latin typeface="Skia" charset="0"/>
              </a:rPr>
              <a:t>restriction enzymes</a:t>
            </a:r>
            <a:r>
              <a:rPr lang="en-US" dirty="0" smtClean="0">
                <a:latin typeface="Skia" charset="0"/>
              </a:rPr>
              <a:t>, the result is a mix of pieces of DNA of different </a:t>
            </a:r>
            <a:r>
              <a:rPr lang="en-US" dirty="0" smtClean="0">
                <a:latin typeface="Skia" charset="0"/>
              </a:rPr>
              <a:t>lengths</a:t>
            </a:r>
          </a:p>
          <a:p>
            <a:pPr eaLnBrk="1" hangingPunct="1">
              <a:buNone/>
            </a:pPr>
            <a:r>
              <a:rPr lang="en-US" sz="2400" dirty="0" smtClean="0">
                <a:latin typeface="Skia" charset="0"/>
              </a:rPr>
              <a:t> 			</a:t>
            </a:r>
          </a:p>
          <a:p>
            <a:pPr eaLnBrk="1" hangingPunct="1">
              <a:buNone/>
            </a:pPr>
            <a:endParaRPr lang="en-US" sz="2400" dirty="0" smtClean="0">
              <a:latin typeface="Skia" charset="0"/>
            </a:endParaRPr>
          </a:p>
          <a:p>
            <a:pPr eaLnBrk="1" hangingPunct="1">
              <a:buNone/>
            </a:pPr>
            <a:r>
              <a:rPr lang="en-US" sz="2400" dirty="0" smtClean="0">
                <a:latin typeface="Skia" charset="0"/>
              </a:rPr>
              <a:t>		</a:t>
            </a:r>
            <a:r>
              <a:rPr lang="en-US" sz="2800" dirty="0" smtClean="0">
                <a:latin typeface="Skia" charset="0"/>
              </a:rPr>
              <a:t>Restriction Enzyme: (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 enzyme from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	bacteria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 can recognize specific base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sequences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DNA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cut the DNA at that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site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(the </a:t>
            </a:r>
            <a:r>
              <a:rPr lang="en-CA" sz="2800" u="sng" dirty="0" smtClean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restriction site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).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restriction enzyme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	acts 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 a biochemical scissors</a:t>
            </a:r>
            <a:r>
              <a:rPr lang="en-CA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sz="2800" dirty="0" smtClean="0">
              <a:latin typeface="Ski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 autoUpdateAnimBg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1258</TotalTime>
  <Words>770</Words>
  <Application>Microsoft Office PowerPoint</Application>
  <PresentationFormat>On-screen Show (4:3)</PresentationFormat>
  <Paragraphs>87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Times</vt:lpstr>
      <vt:lpstr>Arial</vt:lpstr>
      <vt:lpstr>Calibri</vt:lpstr>
      <vt:lpstr>Skia</vt:lpstr>
      <vt:lpstr>Office Theme</vt:lpstr>
      <vt:lpstr>Gel Electrophoresis of DNA</vt:lpstr>
      <vt:lpstr>DNA as Forensic Evidence</vt:lpstr>
      <vt:lpstr>Collection of DNA</vt:lpstr>
      <vt:lpstr>What is DNA??</vt:lpstr>
      <vt:lpstr>Basic DNA Facts:</vt:lpstr>
      <vt:lpstr>Chromosomes</vt:lpstr>
      <vt:lpstr>What is Gel Electrophoresis?</vt:lpstr>
      <vt:lpstr>What is Gel Electrophoresis?</vt:lpstr>
      <vt:lpstr>Why do gel electrophoresis?</vt:lpstr>
      <vt:lpstr>Why do gel Electrophoresis?</vt:lpstr>
      <vt:lpstr>What is needed?</vt:lpstr>
      <vt:lpstr>Slide 12</vt:lpstr>
      <vt:lpstr>Slide 13</vt:lpstr>
      <vt:lpstr>How does it work? </vt:lpstr>
      <vt:lpstr>A gel being run</vt:lpstr>
      <vt:lpstr>Steps in running a gel</vt:lpstr>
      <vt:lpstr>Slide 17</vt:lpstr>
      <vt:lpstr>Slide 18</vt:lpstr>
      <vt:lpstr>Next?</vt:lpstr>
      <vt:lpstr>Slide 20</vt:lpstr>
      <vt:lpstr>More……</vt:lpstr>
      <vt:lpstr>Crime Scene Matching (To establish identity – all bands must match)</vt:lpstr>
      <vt:lpstr>Paternity</vt:lpstr>
      <vt:lpstr>Next</vt:lpstr>
    </vt:vector>
  </TitlesOfParts>
  <Company>Massey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Gel Electrophoresis of DNA</dc:title>
  <dc:creator>ITS</dc:creator>
  <cp:lastModifiedBy>Danielle</cp:lastModifiedBy>
  <cp:revision>25</cp:revision>
  <cp:lastPrinted>2003-03-17T21:13:16Z</cp:lastPrinted>
  <dcterms:created xsi:type="dcterms:W3CDTF">2003-03-12T00:15:17Z</dcterms:created>
  <dcterms:modified xsi:type="dcterms:W3CDTF">2015-04-12T14:29:36Z</dcterms:modified>
</cp:coreProperties>
</file>