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61" r:id="rId16"/>
    <p:sldId id="262" r:id="rId17"/>
    <p:sldId id="263" r:id="rId18"/>
    <p:sldId id="26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2CBD73-EDB4-4856-B56D-EAE136762474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BFAE3-C4C2-4BFE-93D7-20108F4FA6AA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1A406C3-9B10-4FEE-B726-8770A949265D}" type="slidenum">
              <a:rPr lang="en-US"/>
              <a:pPr/>
              <a:t>9</a:t>
            </a:fld>
            <a:endParaRPr lang="en-US"/>
          </a:p>
        </p:txBody>
      </p:sp>
      <p:sp>
        <p:nvSpPr>
          <p:cNvPr id="808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33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399B32-54D3-479F-AF93-483FFF0D1A92}" type="slidenum">
              <a:rPr lang="es-MX"/>
              <a:pPr/>
              <a:t>24</a:t>
            </a:fld>
            <a:endParaRPr lang="es-MX"/>
          </a:p>
        </p:txBody>
      </p:sp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B42DBF-FF08-4525-ACE8-89B7E752AE82}" type="slidenum">
              <a:rPr lang="en-US"/>
              <a:pPr/>
              <a:t>10</a:t>
            </a:fld>
            <a:endParaRPr lang="en-US"/>
          </a:p>
        </p:txBody>
      </p:sp>
      <p:sp>
        <p:nvSpPr>
          <p:cNvPr id="819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638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B5272C-067D-46AE-933F-249817B1046E}" type="slidenum">
              <a:rPr lang="en-US"/>
              <a:pPr/>
              <a:t>11</a:t>
            </a:fld>
            <a:endParaRPr lang="en-US"/>
          </a:p>
        </p:txBody>
      </p:sp>
      <p:sp>
        <p:nvSpPr>
          <p:cNvPr id="829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435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8ABB1A-A141-4BC9-9DBD-19D045E26290}" type="slidenum">
              <a:rPr lang="en-US"/>
              <a:pPr/>
              <a:t>12</a:t>
            </a:fld>
            <a:endParaRPr lang="en-US"/>
          </a:p>
        </p:txBody>
      </p:sp>
      <p:sp>
        <p:nvSpPr>
          <p:cNvPr id="860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2531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6016EE6-3707-4295-83D9-9BF0A005E494}" type="slidenum">
              <a:rPr lang="en-US"/>
              <a:pPr/>
              <a:t>13</a:t>
            </a:fld>
            <a:endParaRPr lang="en-US"/>
          </a:p>
        </p:txBody>
      </p:sp>
      <p:sp>
        <p:nvSpPr>
          <p:cNvPr id="8704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DEF70D-8982-4A06-8068-0C951569B9D9}" type="slidenum">
              <a:rPr lang="en-US"/>
              <a:pPr/>
              <a:t>14</a:t>
            </a:fld>
            <a:endParaRPr lang="en-US"/>
          </a:p>
        </p:txBody>
      </p:sp>
      <p:sp>
        <p:nvSpPr>
          <p:cNvPr id="880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627" name="Rectangle 1027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A1A95-E8EF-4A2B-B127-9BDA7F9BD8C7}" type="slidenum">
              <a:rPr lang="es-MX"/>
              <a:pPr/>
              <a:t>21</a:t>
            </a:fld>
            <a:endParaRPr lang="es-MX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E382CC-0747-4D75-82AF-E937599A8C23}" type="slidenum">
              <a:rPr lang="es-MX"/>
              <a:pPr/>
              <a:t>22</a:t>
            </a:fld>
            <a:endParaRPr lang="es-MX"/>
          </a:p>
        </p:txBody>
      </p:sp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3903F0-45BF-4395-A414-54C0A3114C7D}" type="slidenum">
              <a:rPr lang="es-MX"/>
              <a:pPr/>
              <a:t>23</a:t>
            </a:fld>
            <a:endParaRPr lang="es-MX"/>
          </a:p>
        </p:txBody>
      </p:sp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MX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0B400-0F2E-4E5D-B1FB-3D6399A26FDC}" type="datetimeFigureOut">
              <a:rPr lang="en-CA" smtClean="0"/>
              <a:t>01/04/2015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5D112-E40A-42F8-999F-18B1D736666A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Cafeteria Mystery Lesson II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Enzymes and </a:t>
            </a:r>
            <a:r>
              <a:rPr lang="en-CA" dirty="0" err="1" smtClean="0"/>
              <a:t>Indiators</a:t>
            </a:r>
            <a:endParaRPr lang="en-C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8181D2-4C11-4DF9-92B2-C15953B4307A}" type="slidenum">
              <a:rPr lang="en-US"/>
              <a:pPr/>
              <a:t>10</a:t>
            </a:fld>
            <a:endParaRPr lang="en-US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Monosaccharides: Single Sugars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668963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accent2"/>
                </a:solidFill>
              </a:rPr>
              <a:t>Fructose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sweetest of the sugars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occurs naturally in fruits &amp; honey,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fruit sugar</a:t>
            </a:r>
            <a:r>
              <a:rPr lang="ja-JP" altLang="en-US" sz="2400" smtClean="0"/>
              <a:t>”</a:t>
            </a:r>
            <a:endParaRPr lang="en-US" altLang="ja-JP" sz="2400" smtClean="0"/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combines with glucose to form sucrose</a:t>
            </a:r>
          </a:p>
          <a:p>
            <a:pPr marL="457200" indent="-457200" eaLnBrk="1" hangingPunct="1">
              <a:lnSpc>
                <a:spcPct val="90000"/>
              </a:lnSpc>
            </a:pPr>
            <a:endParaRPr lang="en-US" sz="2800" smtClean="0"/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accent2"/>
                </a:solidFill>
              </a:rPr>
              <a:t>Galactose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z="2400" smtClean="0"/>
              <a:t>combines with glucose to form lactose, </a:t>
            </a:r>
            <a:r>
              <a:rPr lang="ja-JP" altLang="en-US" sz="2400" smtClean="0"/>
              <a:t>“</a:t>
            </a:r>
            <a:r>
              <a:rPr lang="en-US" altLang="ja-JP" sz="2400" smtClean="0"/>
              <a:t>milk sugar</a:t>
            </a:r>
            <a:r>
              <a:rPr lang="ja-JP" altLang="en-US" sz="2400" smtClean="0"/>
              <a:t>”</a:t>
            </a:r>
            <a:endParaRPr lang="en-US" sz="2400" smtClean="0"/>
          </a:p>
        </p:txBody>
      </p:sp>
      <p:pic>
        <p:nvPicPr>
          <p:cNvPr id="8196" name="Picture 4" descr="slide_5-1"/>
          <p:cNvPicPr>
            <a:picLocks noChangeAspect="1" noChangeArrowheads="1"/>
          </p:cNvPicPr>
          <p:nvPr/>
        </p:nvPicPr>
        <p:blipFill>
          <a:blip r:embed="rId3" cstate="print"/>
          <a:srcRect l="39743" r="38461"/>
          <a:stretch>
            <a:fillRect/>
          </a:stretch>
        </p:blipFill>
        <p:spPr bwMode="auto">
          <a:xfrm>
            <a:off x="6538913" y="4448175"/>
            <a:ext cx="17208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slide_5-1"/>
          <p:cNvPicPr>
            <a:picLocks noChangeAspect="1" noChangeArrowheads="1"/>
          </p:cNvPicPr>
          <p:nvPr/>
        </p:nvPicPr>
        <p:blipFill>
          <a:blip r:embed="rId3" cstate="print"/>
          <a:srcRect l="81250" t="15271"/>
          <a:stretch>
            <a:fillRect/>
          </a:stretch>
        </p:blipFill>
        <p:spPr bwMode="auto">
          <a:xfrm>
            <a:off x="6538913" y="1874838"/>
            <a:ext cx="16764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C23FC1B-C4EA-4BBF-B2DF-92891C16C320}" type="slidenum">
              <a:rPr lang="en-US"/>
              <a:pPr/>
              <a:t>11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Disaccharides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462713" cy="4114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Sucrose</a:t>
            </a:r>
            <a:r>
              <a:rPr lang="en-US" smtClean="0"/>
              <a:t> (</a:t>
            </a:r>
            <a:r>
              <a:rPr lang="ja-JP" altLang="en-US" smtClean="0"/>
              <a:t>“</a:t>
            </a:r>
            <a:r>
              <a:rPr lang="en-US" altLang="ja-JP" smtClean="0"/>
              <a:t>table sugar</a:t>
            </a:r>
            <a:r>
              <a:rPr lang="ja-JP" altLang="en-US" smtClean="0"/>
              <a:t>”</a:t>
            </a:r>
            <a:r>
              <a:rPr lang="en-US" altLang="ja-JP" smtClean="0"/>
              <a:t>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mtClean="0"/>
              <a:t>glucose + fructose</a:t>
            </a:r>
          </a:p>
          <a:p>
            <a:pPr marL="914400" lvl="1" indent="-457200" eaLnBrk="1" hangingPunct="1">
              <a:lnSpc>
                <a:spcPct val="90000"/>
              </a:lnSpc>
            </a:pPr>
            <a:endParaRPr lang="en-US" smtClean="0"/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Lactose</a:t>
            </a:r>
            <a:r>
              <a:rPr lang="en-US" smtClean="0"/>
              <a:t> (</a:t>
            </a:r>
            <a:r>
              <a:rPr lang="ja-JP" altLang="en-US" smtClean="0"/>
              <a:t>“</a:t>
            </a:r>
            <a:r>
              <a:rPr lang="en-US" altLang="ja-JP" smtClean="0"/>
              <a:t>milk sugar</a:t>
            </a:r>
            <a:r>
              <a:rPr lang="ja-JP" altLang="en-US" smtClean="0"/>
              <a:t>”</a:t>
            </a:r>
            <a:r>
              <a:rPr lang="en-US" altLang="ja-JP" smtClean="0"/>
              <a:t>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mtClean="0"/>
              <a:t>glucose + galactose</a:t>
            </a:r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AutoNum type="arabicPeriod"/>
            </a:pPr>
            <a:endParaRPr lang="en-US" smtClean="0"/>
          </a:p>
          <a:p>
            <a:pPr marL="457200" indent="-457200" eaLnBrk="1" hangingPunct="1">
              <a:lnSpc>
                <a:spcPct val="90000"/>
              </a:lnSpc>
              <a:buSzPct val="90000"/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Maltose</a:t>
            </a:r>
            <a:r>
              <a:rPr lang="en-US" smtClean="0"/>
              <a:t> (</a:t>
            </a:r>
            <a:r>
              <a:rPr lang="ja-JP" altLang="en-US" smtClean="0"/>
              <a:t>“</a:t>
            </a:r>
            <a:r>
              <a:rPr lang="en-US" altLang="ja-JP" smtClean="0"/>
              <a:t>malt sugar</a:t>
            </a:r>
            <a:r>
              <a:rPr lang="ja-JP" altLang="en-US" smtClean="0"/>
              <a:t>”</a:t>
            </a:r>
            <a:r>
              <a:rPr lang="en-US" altLang="ja-JP" smtClean="0"/>
              <a:t>)</a:t>
            </a:r>
          </a:p>
          <a:p>
            <a:pPr marL="914400" lvl="1" indent="-457200" eaLnBrk="1" hangingPunct="1">
              <a:lnSpc>
                <a:spcPct val="90000"/>
              </a:lnSpc>
            </a:pPr>
            <a:r>
              <a:rPr lang="en-US" smtClean="0"/>
              <a:t>glucose + glucose</a:t>
            </a:r>
          </a:p>
        </p:txBody>
      </p:sp>
      <p:pic>
        <p:nvPicPr>
          <p:cNvPr id="9220" name="Picture 4" descr="slide_5-2"/>
          <p:cNvPicPr>
            <a:picLocks noChangeAspect="1" noChangeArrowheads="1"/>
          </p:cNvPicPr>
          <p:nvPr/>
        </p:nvPicPr>
        <p:blipFill>
          <a:blip r:embed="rId3" cstate="print"/>
          <a:srcRect r="8696" b="79179"/>
          <a:stretch>
            <a:fillRect/>
          </a:stretch>
        </p:blipFill>
        <p:spPr bwMode="auto">
          <a:xfrm>
            <a:off x="7040563" y="1949450"/>
            <a:ext cx="18288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lide_5-2"/>
          <p:cNvPicPr>
            <a:picLocks noChangeAspect="1" noChangeArrowheads="1"/>
          </p:cNvPicPr>
          <p:nvPr/>
        </p:nvPicPr>
        <p:blipFill>
          <a:blip r:embed="rId3" cstate="print"/>
          <a:srcRect t="40469" r="8333" b="40176"/>
          <a:stretch>
            <a:fillRect/>
          </a:stretch>
        </p:blipFill>
        <p:spPr bwMode="auto">
          <a:xfrm>
            <a:off x="7024688" y="3763963"/>
            <a:ext cx="1905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slide_5-2"/>
          <p:cNvPicPr>
            <a:picLocks noChangeAspect="1" noChangeArrowheads="1"/>
          </p:cNvPicPr>
          <p:nvPr/>
        </p:nvPicPr>
        <p:blipFill>
          <a:blip r:embed="rId3" cstate="print"/>
          <a:srcRect t="80939" r="8000"/>
          <a:stretch>
            <a:fillRect/>
          </a:stretch>
        </p:blipFill>
        <p:spPr bwMode="auto">
          <a:xfrm>
            <a:off x="6950075" y="5338763"/>
            <a:ext cx="1981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47A00E-CB68-4192-BC6C-70FB5B63CC59}" type="slidenum">
              <a:rPr lang="en-US"/>
              <a:pPr/>
              <a:t>12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Carbohydrates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Oligosaccharides</a:t>
            </a:r>
          </a:p>
          <a:p>
            <a:pPr lvl="1" eaLnBrk="1" hangingPunct="1"/>
            <a:r>
              <a:rPr lang="en-US" smtClean="0"/>
              <a:t>short carbohydrate chains of 3 - 10 monosaccharides</a:t>
            </a:r>
          </a:p>
          <a:p>
            <a:pPr lvl="1" eaLnBrk="1" hangingPunct="1"/>
            <a:r>
              <a:rPr lang="en-US" smtClean="0"/>
              <a:t>found in legumes and human milk</a:t>
            </a:r>
          </a:p>
          <a:p>
            <a:pPr lvl="1" eaLnBrk="1" hangingPunct="1"/>
            <a:r>
              <a:rPr lang="en-US" smtClean="0"/>
              <a:t>Examples:</a:t>
            </a:r>
          </a:p>
          <a:p>
            <a:pPr lvl="2" eaLnBrk="1" hangingPunct="1"/>
            <a:r>
              <a:rPr lang="en-US" smtClean="0"/>
              <a:t>raffinose</a:t>
            </a:r>
          </a:p>
          <a:p>
            <a:pPr lvl="2" eaLnBrk="1" hangingPunct="1"/>
            <a:r>
              <a:rPr lang="en-US" smtClean="0"/>
              <a:t>stachyose</a:t>
            </a:r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3648075" y="4300538"/>
            <a:ext cx="184150" cy="701675"/>
          </a:xfrm>
          <a:prstGeom prst="rightBrace">
            <a:avLst>
              <a:gd name="adj1" fmla="val 31753"/>
              <a:gd name="adj2" fmla="val 50000"/>
            </a:avLst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Times New Roman" charset="0"/>
              <a:ea typeface="ＭＳ Ｐゴシック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010025" y="3927475"/>
            <a:ext cx="49371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cannot be broken down by human enzymes, though can be digested by </a:t>
            </a:r>
            <a:r>
              <a:rPr lang="en-US" u="sng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colonic bacteria</a:t>
            </a:r>
          </a:p>
        </p:txBody>
      </p:sp>
      <p:pic>
        <p:nvPicPr>
          <p:cNvPr id="12294" name="Picture 6" descr="slide_5-4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8563" y="5380038"/>
            <a:ext cx="4114800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6F82A34-DD41-4F6E-9EC7-B58D3A57A689}" type="slidenum">
              <a:rPr lang="en-US"/>
              <a:pPr/>
              <a:t>13</a:t>
            </a:fld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Complex Carbohydrates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1068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accent2"/>
                </a:solidFill>
              </a:rPr>
              <a:t>Polysaccharides</a:t>
            </a:r>
          </a:p>
          <a:p>
            <a:pPr eaLnBrk="1" hangingPunct="1"/>
            <a:r>
              <a:rPr lang="en-US" smtClean="0"/>
              <a:t>long carbohydrate chains of monosaccharides linked by glycosidic bonds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alpha (</a:t>
            </a:r>
            <a:r>
              <a:rPr lang="en-US" smtClean="0">
                <a:solidFill>
                  <a:schemeClr val="tx2"/>
                </a:solidFill>
                <a:latin typeface="Symbol" pitchFamily="18" charset="2"/>
              </a:rPr>
              <a:t>a</a:t>
            </a:r>
            <a:r>
              <a:rPr lang="en-US" smtClean="0">
                <a:solidFill>
                  <a:schemeClr val="tx2"/>
                </a:solidFill>
              </a:rPr>
              <a:t>) bonds (starch)</a:t>
            </a:r>
          </a:p>
          <a:p>
            <a:pPr lvl="1" eaLnBrk="1" hangingPunct="1"/>
            <a:r>
              <a:rPr lang="en-US" smtClean="0">
                <a:solidFill>
                  <a:schemeClr val="tx2"/>
                </a:solidFill>
              </a:rPr>
              <a:t>beta (</a:t>
            </a:r>
            <a:r>
              <a:rPr lang="en-US" smtClean="0">
                <a:solidFill>
                  <a:schemeClr val="tx2"/>
                </a:solidFill>
                <a:latin typeface="Symbol" pitchFamily="18" charset="2"/>
              </a:rPr>
              <a:t>b</a:t>
            </a:r>
            <a:r>
              <a:rPr lang="en-US" smtClean="0">
                <a:solidFill>
                  <a:schemeClr val="tx2"/>
                </a:solidFill>
              </a:rPr>
              <a:t>) bonds</a:t>
            </a:r>
            <a:r>
              <a:rPr lang="en-US" smtClean="0">
                <a:solidFill>
                  <a:srgbClr val="669900"/>
                </a:solidFill>
              </a:rPr>
              <a:t> </a:t>
            </a:r>
            <a:r>
              <a:rPr lang="en-US" smtClean="0"/>
              <a:t>(found in fiber)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9338" y="4862513"/>
            <a:ext cx="3670300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5925" y="4800600"/>
            <a:ext cx="291782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93C5A0-B038-4737-99E8-206A5423FAB5}" type="slidenum">
              <a:rPr lang="en-US"/>
              <a:pPr/>
              <a:t>14</a:t>
            </a:fld>
            <a:endParaRPr lang="en-US"/>
          </a:p>
        </p:txBody>
      </p:sp>
      <p:pic>
        <p:nvPicPr>
          <p:cNvPr id="25602" name="Picture 2" descr="slide_5-3"/>
          <p:cNvPicPr>
            <a:picLocks noChangeAspect="1" noChangeArrowheads="1"/>
          </p:cNvPicPr>
          <p:nvPr/>
        </p:nvPicPr>
        <p:blipFill>
          <a:blip r:embed="rId3" cstate="print"/>
          <a:srcRect b="59395"/>
          <a:stretch>
            <a:fillRect/>
          </a:stretch>
        </p:blipFill>
        <p:spPr bwMode="auto">
          <a:xfrm>
            <a:off x="6465888" y="457200"/>
            <a:ext cx="21336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amylopecti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175" y="2389188"/>
            <a:ext cx="34258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Complex Carbohydrates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354638" cy="4114800"/>
          </a:xfrm>
        </p:spPr>
        <p:txBody>
          <a:bodyPr/>
          <a:lstStyle/>
          <a:p>
            <a:pPr marL="457200" indent="-457200" eaLnBrk="1" hangingPunct="1">
              <a:buSzPct val="90000"/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Starch</a:t>
            </a:r>
          </a:p>
          <a:p>
            <a:pPr marL="914400" lvl="1" indent="-457200" eaLnBrk="1" hangingPunct="1"/>
            <a:r>
              <a:rPr lang="en-US" smtClean="0"/>
              <a:t>plant storage form of carbohydrate</a:t>
            </a:r>
          </a:p>
          <a:p>
            <a:pPr marL="914400" lvl="1" indent="-457200" eaLnBrk="1" hangingPunct="1"/>
            <a:r>
              <a:rPr lang="en-US" smtClean="0"/>
              <a:t>long branched or unbranched chains of glucose</a:t>
            </a:r>
          </a:p>
          <a:p>
            <a:pPr marL="1371600" lvl="2" indent="-457200" eaLnBrk="1" hangingPunct="1"/>
            <a:r>
              <a:rPr lang="en-US" smtClean="0">
                <a:solidFill>
                  <a:schemeClr val="accent2"/>
                </a:solidFill>
              </a:rPr>
              <a:t>amylose</a:t>
            </a:r>
          </a:p>
          <a:p>
            <a:pPr marL="1371600" lvl="2" indent="-457200" eaLnBrk="1" hangingPunct="1"/>
            <a:r>
              <a:rPr lang="en-US" smtClean="0">
                <a:solidFill>
                  <a:schemeClr val="accent2"/>
                </a:solidFill>
              </a:rPr>
              <a:t>amylopectin</a:t>
            </a:r>
          </a:p>
        </p:txBody>
      </p:sp>
      <p:pic>
        <p:nvPicPr>
          <p:cNvPr id="25606" name="Picture 6" descr="starch_electron_micrograp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62625" y="4457700"/>
            <a:ext cx="3157538" cy="202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7473950" y="363538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amylose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353175" y="1858963"/>
            <a:ext cx="820738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259513" y="2019300"/>
            <a:ext cx="20399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amylopectin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  <p:bldP spid="143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an Indicator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An indicator is a</a:t>
            </a:r>
            <a:r>
              <a:rPr lang="en-CA" dirty="0"/>
              <a:t> chemical compound that changes color and structure when exposed to certain conditions and is </a:t>
            </a:r>
            <a:r>
              <a:rPr lang="en-CA" dirty="0" smtClean="0"/>
              <a:t>useful </a:t>
            </a:r>
            <a:r>
              <a:rPr lang="en-CA" dirty="0"/>
              <a:t>for chemical tests. </a:t>
            </a:r>
            <a:endParaRPr lang="en-CA" dirty="0" smtClean="0"/>
          </a:p>
          <a:p>
            <a:r>
              <a:rPr lang="en-CA" b="1" dirty="0" smtClean="0"/>
              <a:t>Litmus</a:t>
            </a:r>
            <a:r>
              <a:rPr lang="en-CA" dirty="0"/>
              <a:t>, for example, is an indicator that becomes red in the presence of acids and blue in the presence of bases.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Some Common Indicators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5001419"/>
          </a:xfrm>
        </p:spPr>
        <p:txBody>
          <a:bodyPr>
            <a:normAutofit/>
          </a:bodyPr>
          <a:lstStyle/>
          <a:p>
            <a:pPr>
              <a:buNone/>
            </a:pPr>
            <a:endParaRPr lang="en-CA" dirty="0"/>
          </a:p>
          <a:p>
            <a:r>
              <a:rPr lang="en-CA" dirty="0" smtClean="0"/>
              <a:t>Benedict Solution is a blue liquid that turns green in a small amount of </a:t>
            </a:r>
            <a:r>
              <a:rPr lang="en-CA" b="1" dirty="0" smtClean="0"/>
              <a:t>MONOSACCHARIDE</a:t>
            </a:r>
            <a:r>
              <a:rPr lang="en-CA" dirty="0" smtClean="0"/>
              <a:t> yellow in larger amount of monosaccharide, and orange or red in a great amount of monosaccharide</a:t>
            </a:r>
          </a:p>
          <a:p>
            <a:endParaRPr lang="en-CA" dirty="0" smtClean="0"/>
          </a:p>
          <a:p>
            <a:r>
              <a:rPr lang="en-CA" dirty="0" smtClean="0"/>
              <a:t>Iodine is an orange liquid that turns blue or black in the presence of a </a:t>
            </a:r>
            <a:r>
              <a:rPr lang="en-CA" b="1" dirty="0" smtClean="0"/>
              <a:t>Polysaccharide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Indicators Continued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b="1" dirty="0"/>
          </a:p>
          <a:p>
            <a:r>
              <a:rPr lang="en-CA" dirty="0" err="1" smtClean="0"/>
              <a:t>Biuret</a:t>
            </a:r>
            <a:r>
              <a:rPr lang="en-CA" dirty="0" smtClean="0"/>
              <a:t> reagent is a blue liquid that turns lavender to violet in the presence of a </a:t>
            </a:r>
            <a:r>
              <a:rPr lang="en-CA" b="1" dirty="0" smtClean="0"/>
              <a:t>protein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Testing for Presence of Liver Using Enzymes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Firstly, what is an enzyme?</a:t>
            </a:r>
          </a:p>
          <a:p>
            <a:endParaRPr lang="en-CA" dirty="0"/>
          </a:p>
          <a:p>
            <a:r>
              <a:rPr lang="es-MX" dirty="0" err="1" smtClean="0">
                <a:latin typeface="Calibri" pitchFamily="34" charset="0"/>
              </a:rPr>
              <a:t>Enzymes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catalyze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chemical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reactions</a:t>
            </a:r>
            <a:r>
              <a:rPr lang="es-MX" dirty="0" smtClean="0">
                <a:latin typeface="Calibri" pitchFamily="34" charset="0"/>
              </a:rPr>
              <a:t> 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>
                <a:ea typeface="ＭＳ Ｐゴシック" charset="0"/>
              </a:rPr>
              <a:t>Catalyst</a:t>
            </a:r>
            <a:r>
              <a:rPr lang="es-MX" dirty="0" smtClean="0">
                <a:ea typeface="ＭＳ Ｐゴシック" charset="0"/>
              </a:rPr>
              <a:t> - </a:t>
            </a:r>
            <a:r>
              <a:rPr lang="es-MX" dirty="0" err="1" smtClean="0">
                <a:ea typeface="ＭＳ Ｐゴシック" charset="0"/>
              </a:rPr>
              <a:t>Speeds</a:t>
            </a:r>
            <a:r>
              <a:rPr lang="es-MX" dirty="0" smtClean="0">
                <a:ea typeface="ＭＳ Ｐゴシック" charset="0"/>
              </a:rPr>
              <a:t> up </a:t>
            </a:r>
            <a:r>
              <a:rPr lang="es-MX" dirty="0" err="1" smtClean="0">
                <a:ea typeface="ＭＳ Ｐゴシック" charset="0"/>
              </a:rPr>
              <a:t>chemical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reactions</a:t>
            </a:r>
            <a:r>
              <a:rPr lang="es-MX" dirty="0" smtClean="0">
                <a:ea typeface="ＭＳ Ｐゴシック" charset="0"/>
              </a:rPr>
              <a:t> in living </a:t>
            </a:r>
            <a:r>
              <a:rPr lang="es-MX" dirty="0" err="1" smtClean="0">
                <a:ea typeface="ＭＳ Ｐゴシック" charset="0"/>
              </a:rPr>
              <a:t>organisms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by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decreasing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the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energy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needed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to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start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the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reaction</a:t>
            </a:r>
            <a:r>
              <a:rPr lang="es-MX" dirty="0" smtClean="0">
                <a:ea typeface="ＭＳ Ｐゴシック" charset="0"/>
              </a:rPr>
              <a:t> (</a:t>
            </a:r>
            <a:r>
              <a:rPr lang="es-MX" dirty="0" err="1" smtClean="0">
                <a:ea typeface="ＭＳ Ｐゴシック" charset="0"/>
              </a:rPr>
              <a:t>activation</a:t>
            </a:r>
            <a:r>
              <a:rPr lang="es-MX" dirty="0" smtClean="0">
                <a:ea typeface="ＭＳ Ｐゴシック" charset="0"/>
              </a:rPr>
              <a:t> </a:t>
            </a:r>
            <a:r>
              <a:rPr lang="es-MX" dirty="0" err="1" smtClean="0">
                <a:ea typeface="ＭＳ Ｐゴシック" charset="0"/>
              </a:rPr>
              <a:t>energy</a:t>
            </a:r>
            <a:r>
              <a:rPr lang="es-MX" dirty="0" smtClean="0">
                <a:ea typeface="ＭＳ Ｐゴシック" charset="0"/>
              </a:rPr>
              <a:t>)</a:t>
            </a:r>
          </a:p>
          <a:p>
            <a:endParaRPr lang="en-CA" dirty="0"/>
          </a:p>
        </p:txBody>
      </p:sp>
      <p:pic>
        <p:nvPicPr>
          <p:cNvPr id="1026" name="Picture 2" descr="http://upload.wikimedia.org/wikipedia/commons/thumb/f/fe/Carbonic_anhydrase_reaction_in_tissue.svg/2000px-Carbonic_anhydrase_reaction_in_tissu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4503484" cy="35284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Recall in the Mystery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Mathew D. Mentioned he thought a suspicious underground club of nerds may have completed the crime. </a:t>
            </a:r>
          </a:p>
          <a:p>
            <a:endParaRPr lang="en-CA" dirty="0"/>
          </a:p>
          <a:p>
            <a:r>
              <a:rPr lang="en-CA" dirty="0" smtClean="0"/>
              <a:t>We suspected this because the trophy case was vandalized, and the cafeteria vandalism was characteristic.</a:t>
            </a:r>
            <a:endParaRPr lang="en-CA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err="1" smtClean="0">
                <a:latin typeface="Calibri" pitchFamily="34" charset="0"/>
              </a:rPr>
              <a:t>Substrate</a:t>
            </a:r>
            <a:r>
              <a:rPr lang="es-MX" dirty="0" smtClean="0">
                <a:latin typeface="Calibri" pitchFamily="34" charset="0"/>
              </a:rPr>
              <a:t>- </a:t>
            </a:r>
            <a:r>
              <a:rPr lang="es-MX" dirty="0" err="1" smtClean="0">
                <a:latin typeface="Calibri" pitchFamily="34" charset="0"/>
              </a:rPr>
              <a:t>monomers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that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bind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to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the</a:t>
            </a:r>
            <a:r>
              <a:rPr lang="es-MX" dirty="0" smtClean="0">
                <a:latin typeface="Calibri" pitchFamily="34" charset="0"/>
              </a:rPr>
              <a:t> active </a:t>
            </a:r>
            <a:r>
              <a:rPr lang="es-MX" dirty="0" err="1" smtClean="0">
                <a:latin typeface="Calibri" pitchFamily="34" charset="0"/>
              </a:rPr>
              <a:t>site</a:t>
            </a:r>
            <a:r>
              <a:rPr lang="es-MX" dirty="0" smtClean="0">
                <a:latin typeface="Calibri" pitchFamily="34" charset="0"/>
              </a:rPr>
              <a:t> of </a:t>
            </a:r>
            <a:r>
              <a:rPr lang="es-MX" dirty="0" err="1" smtClean="0">
                <a:latin typeface="Calibri" pitchFamily="34" charset="0"/>
              </a:rPr>
              <a:t>an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enzyme</a:t>
            </a:r>
            <a:endParaRPr lang="es-MX" dirty="0" smtClean="0">
              <a:latin typeface="Calibri" pitchFamily="34" charset="0"/>
            </a:endParaRPr>
          </a:p>
          <a:p>
            <a:r>
              <a:rPr lang="es-MX" b="1" dirty="0" smtClean="0">
                <a:latin typeface="Calibri" pitchFamily="34" charset="0"/>
              </a:rPr>
              <a:t>Active </a:t>
            </a:r>
            <a:r>
              <a:rPr lang="es-MX" b="1" dirty="0" err="1" smtClean="0">
                <a:latin typeface="Calibri" pitchFamily="34" charset="0"/>
              </a:rPr>
              <a:t>site</a:t>
            </a:r>
            <a:r>
              <a:rPr lang="es-MX" dirty="0" smtClean="0">
                <a:latin typeface="Calibri" pitchFamily="34" charset="0"/>
              </a:rPr>
              <a:t>- </a:t>
            </a:r>
            <a:r>
              <a:rPr lang="es-MX" dirty="0" err="1" smtClean="0">
                <a:latin typeface="Calibri" pitchFamily="34" charset="0"/>
              </a:rPr>
              <a:t>area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on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enzyme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where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substrate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binds</a:t>
            </a:r>
            <a:endParaRPr lang="es-MX" dirty="0" smtClean="0">
              <a:latin typeface="Calibri" pitchFamily="34" charset="0"/>
            </a:endParaRPr>
          </a:p>
          <a:p>
            <a:r>
              <a:rPr lang="es-MX" b="1" dirty="0" err="1" smtClean="0">
                <a:latin typeface="Calibri" pitchFamily="34" charset="0"/>
              </a:rPr>
              <a:t>Product</a:t>
            </a:r>
            <a:r>
              <a:rPr lang="es-MX" dirty="0" smtClean="0">
                <a:latin typeface="Calibri" pitchFamily="34" charset="0"/>
              </a:rPr>
              <a:t>- </a:t>
            </a:r>
            <a:r>
              <a:rPr lang="es-MX" dirty="0" err="1" smtClean="0">
                <a:latin typeface="Calibri" pitchFamily="34" charset="0"/>
              </a:rPr>
              <a:t>what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the</a:t>
            </a:r>
            <a:r>
              <a:rPr lang="es-MX" dirty="0" smtClean="0">
                <a:latin typeface="Calibri" pitchFamily="34" charset="0"/>
              </a:rPr>
              <a:t> </a:t>
            </a:r>
            <a:r>
              <a:rPr lang="es-MX" dirty="0" err="1" smtClean="0">
                <a:latin typeface="Calibri" pitchFamily="34" charset="0"/>
              </a:rPr>
              <a:t>enzyme</a:t>
            </a:r>
            <a:r>
              <a:rPr lang="es-MX" dirty="0" smtClean="0">
                <a:latin typeface="Calibri" pitchFamily="34" charset="0"/>
              </a:rPr>
              <a:t> produces</a:t>
            </a:r>
            <a:endParaRPr lang="en-CA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3886200" y="1447800"/>
            <a:ext cx="3044825" cy="2346325"/>
          </a:xfrm>
          <a:custGeom>
            <a:avLst/>
            <a:gdLst>
              <a:gd name="T0" fmla="*/ 170607 w 3045162"/>
              <a:gd name="T1" fmla="*/ 580227 h 2346028"/>
              <a:gd name="T2" fmla="*/ 256698 w 3045162"/>
              <a:gd name="T3" fmla="*/ 1871815 h 2346028"/>
              <a:gd name="T4" fmla="*/ 794757 w 3045162"/>
              <a:gd name="T5" fmla="*/ 2323870 h 2346028"/>
              <a:gd name="T6" fmla="*/ 1009981 w 3045162"/>
              <a:gd name="T7" fmla="*/ 1258310 h 2346028"/>
              <a:gd name="T8" fmla="*/ 1935445 w 3045162"/>
              <a:gd name="T9" fmla="*/ 2183948 h 2346028"/>
              <a:gd name="T10" fmla="*/ 2301326 w 3045162"/>
              <a:gd name="T11" fmla="*/ 1096862 h 2346028"/>
              <a:gd name="T12" fmla="*/ 3033088 w 3045162"/>
              <a:gd name="T13" fmla="*/ 1258310 h 2346028"/>
              <a:gd name="T14" fmla="*/ 2548834 w 3045162"/>
              <a:gd name="T15" fmla="*/ 20540 h 2346028"/>
              <a:gd name="T16" fmla="*/ 170607 w 3045162"/>
              <a:gd name="T17" fmla="*/ 580227 h 23460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5162" h="2346028">
                <a:moveTo>
                  <a:pt x="170626" y="580154"/>
                </a:moveTo>
                <a:cubicBezTo>
                  <a:pt x="-211439" y="888661"/>
                  <a:pt x="152690" y="1581008"/>
                  <a:pt x="256726" y="1871578"/>
                </a:cubicBezTo>
                <a:cubicBezTo>
                  <a:pt x="360762" y="2162148"/>
                  <a:pt x="669284" y="2425814"/>
                  <a:pt x="794845" y="2323576"/>
                </a:cubicBezTo>
                <a:cubicBezTo>
                  <a:pt x="920406" y="2221338"/>
                  <a:pt x="819957" y="1281468"/>
                  <a:pt x="1010093" y="1258151"/>
                </a:cubicBezTo>
                <a:cubicBezTo>
                  <a:pt x="1200229" y="1234834"/>
                  <a:pt x="1720411" y="2210577"/>
                  <a:pt x="1935659" y="2183672"/>
                </a:cubicBezTo>
                <a:cubicBezTo>
                  <a:pt x="2150907" y="2156767"/>
                  <a:pt x="2118620" y="1250976"/>
                  <a:pt x="2301581" y="1096723"/>
                </a:cubicBezTo>
                <a:cubicBezTo>
                  <a:pt x="2484542" y="942470"/>
                  <a:pt x="2992168" y="1437515"/>
                  <a:pt x="3033424" y="1258151"/>
                </a:cubicBezTo>
                <a:cubicBezTo>
                  <a:pt x="3074680" y="1078787"/>
                  <a:pt x="3028043" y="131743"/>
                  <a:pt x="2549116" y="20537"/>
                </a:cubicBezTo>
                <a:cubicBezTo>
                  <a:pt x="2070189" y="-90669"/>
                  <a:pt x="552691" y="271647"/>
                  <a:pt x="170626" y="580154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s-MX" smtClean="0">
                <a:latin typeface="Calibri" pitchFamily="34" charset="0"/>
              </a:rPr>
              <a:t>Lock and Key Model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2286000" y="3276600"/>
            <a:ext cx="5737225" cy="3149600"/>
          </a:xfrm>
          <a:custGeom>
            <a:avLst/>
            <a:gdLst>
              <a:gd name="T0" fmla="*/ 187692 w 5737821"/>
              <a:gd name="T1" fmla="*/ 603143 h 3149861"/>
              <a:gd name="T2" fmla="*/ 152416 w 5737821"/>
              <a:gd name="T3" fmla="*/ 1291092 h 3149861"/>
              <a:gd name="T4" fmla="*/ 1704552 w 5737821"/>
              <a:gd name="T5" fmla="*/ 3002142 h 3149861"/>
              <a:gd name="T6" fmla="*/ 4561892 w 5737821"/>
              <a:gd name="T7" fmla="*/ 2949223 h 3149861"/>
              <a:gd name="T8" fmla="*/ 5708356 w 5737821"/>
              <a:gd name="T9" fmla="*/ 2031959 h 3149861"/>
              <a:gd name="T10" fmla="*/ 5285047 w 5737821"/>
              <a:gd name="T11" fmla="*/ 479665 h 3149861"/>
              <a:gd name="T12" fmla="*/ 4120945 w 5737821"/>
              <a:gd name="T13" fmla="*/ 21033 h 3149861"/>
              <a:gd name="T14" fmla="*/ 3697635 w 5737821"/>
              <a:gd name="T15" fmla="*/ 1026496 h 3149861"/>
              <a:gd name="T16" fmla="*/ 2851016 w 5737821"/>
              <a:gd name="T17" fmla="*/ 197431 h 3149861"/>
              <a:gd name="T18" fmla="*/ 2533533 w 5737821"/>
              <a:gd name="T19" fmla="*/ 1185254 h 3149861"/>
              <a:gd name="T20" fmla="*/ 1581086 w 5737821"/>
              <a:gd name="T21" fmla="*/ 391468 h 3149861"/>
              <a:gd name="T22" fmla="*/ 1298880 w 5737821"/>
              <a:gd name="T23" fmla="*/ 1344011 h 3149861"/>
              <a:gd name="T24" fmla="*/ 187692 w 5737821"/>
              <a:gd name="T25" fmla="*/ 603143 h 31498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37821" h="3149861">
                <a:moveTo>
                  <a:pt x="187711" y="603193"/>
                </a:moveTo>
                <a:cubicBezTo>
                  <a:pt x="-3386" y="594373"/>
                  <a:pt x="-100404" y="891333"/>
                  <a:pt x="152432" y="1291199"/>
                </a:cubicBezTo>
                <a:cubicBezTo>
                  <a:pt x="405268" y="1691065"/>
                  <a:pt x="969740" y="2726013"/>
                  <a:pt x="1704729" y="3002391"/>
                </a:cubicBezTo>
                <a:cubicBezTo>
                  <a:pt x="2439718" y="3278769"/>
                  <a:pt x="3894996" y="3111178"/>
                  <a:pt x="4562366" y="2949467"/>
                </a:cubicBezTo>
                <a:cubicBezTo>
                  <a:pt x="5229736" y="2787756"/>
                  <a:pt x="5588411" y="2443754"/>
                  <a:pt x="5708949" y="2032127"/>
                </a:cubicBezTo>
                <a:cubicBezTo>
                  <a:pt x="5829487" y="1620500"/>
                  <a:pt x="5550192" y="814887"/>
                  <a:pt x="5285596" y="479705"/>
                </a:cubicBezTo>
                <a:cubicBezTo>
                  <a:pt x="5021000" y="144523"/>
                  <a:pt x="4385969" y="-70111"/>
                  <a:pt x="4121373" y="21035"/>
                </a:cubicBezTo>
                <a:cubicBezTo>
                  <a:pt x="3856777" y="112181"/>
                  <a:pt x="3909696" y="997179"/>
                  <a:pt x="3698019" y="1026581"/>
                </a:cubicBezTo>
                <a:cubicBezTo>
                  <a:pt x="3486342" y="1055983"/>
                  <a:pt x="3045349" y="170985"/>
                  <a:pt x="2851312" y="197447"/>
                </a:cubicBezTo>
                <a:cubicBezTo>
                  <a:pt x="2657275" y="223909"/>
                  <a:pt x="2745473" y="1153010"/>
                  <a:pt x="2533796" y="1185352"/>
                </a:cubicBezTo>
                <a:cubicBezTo>
                  <a:pt x="2322119" y="1217694"/>
                  <a:pt x="1787047" y="365038"/>
                  <a:pt x="1581250" y="391500"/>
                </a:cubicBezTo>
                <a:cubicBezTo>
                  <a:pt x="1375453" y="417962"/>
                  <a:pt x="1534211" y="1308840"/>
                  <a:pt x="1299015" y="1344122"/>
                </a:cubicBezTo>
                <a:cubicBezTo>
                  <a:pt x="1063819" y="1379404"/>
                  <a:pt x="378808" y="612013"/>
                  <a:pt x="187711" y="603193"/>
                </a:cubicBezTo>
                <a:close/>
              </a:path>
            </a:pathLst>
          </a:cu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4267200" y="1447800"/>
            <a:ext cx="15240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2667000" y="4038600"/>
            <a:ext cx="2057400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582" name="TextBox 10"/>
          <p:cNvSpPr txBox="1">
            <a:spLocks noChangeArrowheads="1"/>
          </p:cNvSpPr>
          <p:nvPr/>
        </p:nvSpPr>
        <p:spPr bwMode="auto">
          <a:xfrm>
            <a:off x="990600" y="57912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Active site of the enzyme</a:t>
            </a:r>
          </a:p>
        </p:txBody>
      </p:sp>
      <p:sp>
        <p:nvSpPr>
          <p:cNvPr id="24583" name="TextBox 15"/>
          <p:cNvSpPr txBox="1">
            <a:spLocks noChangeArrowheads="1"/>
          </p:cNvSpPr>
          <p:nvPr/>
        </p:nvSpPr>
        <p:spPr bwMode="auto">
          <a:xfrm>
            <a:off x="2667000" y="9906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Two substrates</a:t>
            </a:r>
          </a:p>
        </p:txBody>
      </p:sp>
      <p:sp>
        <p:nvSpPr>
          <p:cNvPr id="24584" name="TextBox 16"/>
          <p:cNvSpPr txBox="1">
            <a:spLocks noChangeArrowheads="1"/>
          </p:cNvSpPr>
          <p:nvPr/>
        </p:nvSpPr>
        <p:spPr bwMode="auto">
          <a:xfrm>
            <a:off x="3810000" y="50292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Enzyme</a:t>
            </a:r>
          </a:p>
        </p:txBody>
      </p:sp>
      <p:sp>
        <p:nvSpPr>
          <p:cNvPr id="2" name="Freeform 1"/>
          <p:cNvSpPr>
            <a:spLocks/>
          </p:cNvSpPr>
          <p:nvPr/>
        </p:nvSpPr>
        <p:spPr bwMode="auto">
          <a:xfrm>
            <a:off x="1066800" y="1981200"/>
            <a:ext cx="2492375" cy="1997075"/>
          </a:xfrm>
          <a:custGeom>
            <a:avLst/>
            <a:gdLst>
              <a:gd name="T0" fmla="*/ 585317 w 2492651"/>
              <a:gd name="T1" fmla="*/ 1257203 h 1996923"/>
              <a:gd name="T2" fmla="*/ 1069572 w 2492651"/>
              <a:gd name="T3" fmla="*/ 1418643 h 1996923"/>
              <a:gd name="T4" fmla="*/ 1812094 w 2492651"/>
              <a:gd name="T5" fmla="*/ 1989065 h 1996923"/>
              <a:gd name="T6" fmla="*/ 2048841 w 2492651"/>
              <a:gd name="T7" fmla="*/ 945085 h 1996923"/>
              <a:gd name="T8" fmla="*/ 2457767 w 2492651"/>
              <a:gd name="T9" fmla="*/ 1289491 h 1996923"/>
              <a:gd name="T10" fmla="*/ 2199497 w 2492651"/>
              <a:gd name="T11" fmla="*/ 8732 h 1996923"/>
              <a:gd name="T12" fmla="*/ 68779 w 2492651"/>
              <a:gd name="T13" fmla="*/ 751356 h 1996923"/>
              <a:gd name="T14" fmla="*/ 585317 w 2492651"/>
              <a:gd name="T15" fmla="*/ 1257203 h 19969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92651" h="1996923">
                <a:moveTo>
                  <a:pt x="585382" y="1257107"/>
                </a:moveTo>
                <a:cubicBezTo>
                  <a:pt x="752199" y="1368313"/>
                  <a:pt x="865205" y="1296567"/>
                  <a:pt x="1069690" y="1418535"/>
                </a:cubicBezTo>
                <a:cubicBezTo>
                  <a:pt x="1274175" y="1540503"/>
                  <a:pt x="1649065" y="2067834"/>
                  <a:pt x="1812295" y="1988914"/>
                </a:cubicBezTo>
                <a:cubicBezTo>
                  <a:pt x="1975525" y="1909994"/>
                  <a:pt x="1941444" y="1061600"/>
                  <a:pt x="2049068" y="945013"/>
                </a:cubicBezTo>
                <a:cubicBezTo>
                  <a:pt x="2156692" y="828426"/>
                  <a:pt x="2432927" y="1445440"/>
                  <a:pt x="2458039" y="1289393"/>
                </a:cubicBezTo>
                <a:cubicBezTo>
                  <a:pt x="2483151" y="1133346"/>
                  <a:pt x="2597950" y="98413"/>
                  <a:pt x="2199741" y="8731"/>
                </a:cubicBezTo>
                <a:cubicBezTo>
                  <a:pt x="1801532" y="-80951"/>
                  <a:pt x="343228" y="545030"/>
                  <a:pt x="68787" y="751299"/>
                </a:cubicBezTo>
                <a:cubicBezTo>
                  <a:pt x="-205654" y="957568"/>
                  <a:pt x="418565" y="1145901"/>
                  <a:pt x="585382" y="1257107"/>
                </a:cubicBezTo>
                <a:close/>
              </a:path>
            </a:pathLst>
          </a:custGeom>
          <a:solidFill>
            <a:srgbClr val="D2D2F4"/>
          </a:soli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3429000" y="1447800"/>
            <a:ext cx="2286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1851025" y="2803525"/>
            <a:ext cx="2492375" cy="1997075"/>
          </a:xfrm>
          <a:custGeom>
            <a:avLst/>
            <a:gdLst>
              <a:gd name="T0" fmla="*/ 585317 w 2492651"/>
              <a:gd name="T1" fmla="*/ 1257203 h 1996923"/>
              <a:gd name="T2" fmla="*/ 1069572 w 2492651"/>
              <a:gd name="T3" fmla="*/ 1418643 h 1996923"/>
              <a:gd name="T4" fmla="*/ 1812094 w 2492651"/>
              <a:gd name="T5" fmla="*/ 1989065 h 1996923"/>
              <a:gd name="T6" fmla="*/ 2048841 w 2492651"/>
              <a:gd name="T7" fmla="*/ 945085 h 1996923"/>
              <a:gd name="T8" fmla="*/ 2457767 w 2492651"/>
              <a:gd name="T9" fmla="*/ 1289491 h 1996923"/>
              <a:gd name="T10" fmla="*/ 2199497 w 2492651"/>
              <a:gd name="T11" fmla="*/ 8732 h 1996923"/>
              <a:gd name="T12" fmla="*/ 68779 w 2492651"/>
              <a:gd name="T13" fmla="*/ 751356 h 1996923"/>
              <a:gd name="T14" fmla="*/ 585317 w 2492651"/>
              <a:gd name="T15" fmla="*/ 1257203 h 19969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92651" h="1996923">
                <a:moveTo>
                  <a:pt x="585382" y="1257107"/>
                </a:moveTo>
                <a:cubicBezTo>
                  <a:pt x="752199" y="1368313"/>
                  <a:pt x="865205" y="1296567"/>
                  <a:pt x="1069690" y="1418535"/>
                </a:cubicBezTo>
                <a:cubicBezTo>
                  <a:pt x="1274175" y="1540503"/>
                  <a:pt x="1649065" y="2067834"/>
                  <a:pt x="1812295" y="1988914"/>
                </a:cubicBezTo>
                <a:cubicBezTo>
                  <a:pt x="1975525" y="1909994"/>
                  <a:pt x="1941444" y="1061600"/>
                  <a:pt x="2049068" y="945013"/>
                </a:cubicBezTo>
                <a:cubicBezTo>
                  <a:pt x="2156692" y="828426"/>
                  <a:pt x="2432927" y="1445440"/>
                  <a:pt x="2458039" y="1289393"/>
                </a:cubicBezTo>
                <a:cubicBezTo>
                  <a:pt x="2483151" y="1133346"/>
                  <a:pt x="2597950" y="98413"/>
                  <a:pt x="2199741" y="8731"/>
                </a:cubicBezTo>
                <a:cubicBezTo>
                  <a:pt x="1801532" y="-80951"/>
                  <a:pt x="343228" y="545030"/>
                  <a:pt x="68787" y="751299"/>
                </a:cubicBezTo>
                <a:cubicBezTo>
                  <a:pt x="-205654" y="957568"/>
                  <a:pt x="418565" y="1145901"/>
                  <a:pt x="585382" y="1257107"/>
                </a:cubicBezTo>
                <a:close/>
              </a:path>
            </a:pathLst>
          </a:custGeom>
          <a:solidFill>
            <a:srgbClr val="D2D2F4"/>
          </a:soli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114800" y="2286000"/>
            <a:ext cx="3044825" cy="2346325"/>
          </a:xfrm>
          <a:custGeom>
            <a:avLst/>
            <a:gdLst>
              <a:gd name="T0" fmla="*/ 170607 w 3045162"/>
              <a:gd name="T1" fmla="*/ 580227 h 2346028"/>
              <a:gd name="T2" fmla="*/ 256698 w 3045162"/>
              <a:gd name="T3" fmla="*/ 1871815 h 2346028"/>
              <a:gd name="T4" fmla="*/ 794757 w 3045162"/>
              <a:gd name="T5" fmla="*/ 2323870 h 2346028"/>
              <a:gd name="T6" fmla="*/ 1009981 w 3045162"/>
              <a:gd name="T7" fmla="*/ 1258310 h 2346028"/>
              <a:gd name="T8" fmla="*/ 1935445 w 3045162"/>
              <a:gd name="T9" fmla="*/ 2183948 h 2346028"/>
              <a:gd name="T10" fmla="*/ 2301326 w 3045162"/>
              <a:gd name="T11" fmla="*/ 1096862 h 2346028"/>
              <a:gd name="T12" fmla="*/ 3033088 w 3045162"/>
              <a:gd name="T13" fmla="*/ 1258310 h 2346028"/>
              <a:gd name="T14" fmla="*/ 2548834 w 3045162"/>
              <a:gd name="T15" fmla="*/ 20540 h 2346028"/>
              <a:gd name="T16" fmla="*/ 170607 w 3045162"/>
              <a:gd name="T17" fmla="*/ 580227 h 23460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5162" h="2346028">
                <a:moveTo>
                  <a:pt x="170626" y="580154"/>
                </a:moveTo>
                <a:cubicBezTo>
                  <a:pt x="-211439" y="888661"/>
                  <a:pt x="152690" y="1581008"/>
                  <a:pt x="256726" y="1871578"/>
                </a:cubicBezTo>
                <a:cubicBezTo>
                  <a:pt x="360762" y="2162148"/>
                  <a:pt x="669284" y="2425814"/>
                  <a:pt x="794845" y="2323576"/>
                </a:cubicBezTo>
                <a:cubicBezTo>
                  <a:pt x="920406" y="2221338"/>
                  <a:pt x="819957" y="1281468"/>
                  <a:pt x="1010093" y="1258151"/>
                </a:cubicBezTo>
                <a:cubicBezTo>
                  <a:pt x="1200229" y="1234834"/>
                  <a:pt x="1720411" y="2210577"/>
                  <a:pt x="1935659" y="2183672"/>
                </a:cubicBezTo>
                <a:cubicBezTo>
                  <a:pt x="2150907" y="2156767"/>
                  <a:pt x="2118620" y="1250976"/>
                  <a:pt x="2301581" y="1096723"/>
                </a:cubicBezTo>
                <a:cubicBezTo>
                  <a:pt x="2484542" y="942470"/>
                  <a:pt x="2992168" y="1437515"/>
                  <a:pt x="3033424" y="1258151"/>
                </a:cubicBezTo>
                <a:cubicBezTo>
                  <a:pt x="3074680" y="1078787"/>
                  <a:pt x="3028043" y="131743"/>
                  <a:pt x="2549116" y="20537"/>
                </a:cubicBezTo>
                <a:cubicBezTo>
                  <a:pt x="2070189" y="-90669"/>
                  <a:pt x="552691" y="271647"/>
                  <a:pt x="170626" y="580154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s-MX" smtClean="0">
                <a:latin typeface="Calibri" pitchFamily="34" charset="0"/>
              </a:rPr>
              <a:t>Lock and Key Model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2286000" y="3276600"/>
            <a:ext cx="5737225" cy="3149600"/>
          </a:xfrm>
          <a:custGeom>
            <a:avLst/>
            <a:gdLst>
              <a:gd name="T0" fmla="*/ 187692 w 5737821"/>
              <a:gd name="T1" fmla="*/ 603143 h 3149861"/>
              <a:gd name="T2" fmla="*/ 152416 w 5737821"/>
              <a:gd name="T3" fmla="*/ 1291092 h 3149861"/>
              <a:gd name="T4" fmla="*/ 1704552 w 5737821"/>
              <a:gd name="T5" fmla="*/ 3002142 h 3149861"/>
              <a:gd name="T6" fmla="*/ 4561892 w 5737821"/>
              <a:gd name="T7" fmla="*/ 2949223 h 3149861"/>
              <a:gd name="T8" fmla="*/ 5708356 w 5737821"/>
              <a:gd name="T9" fmla="*/ 2031959 h 3149861"/>
              <a:gd name="T10" fmla="*/ 5285047 w 5737821"/>
              <a:gd name="T11" fmla="*/ 479665 h 3149861"/>
              <a:gd name="T12" fmla="*/ 4120945 w 5737821"/>
              <a:gd name="T13" fmla="*/ 21033 h 3149861"/>
              <a:gd name="T14" fmla="*/ 3697635 w 5737821"/>
              <a:gd name="T15" fmla="*/ 1026496 h 3149861"/>
              <a:gd name="T16" fmla="*/ 2851016 w 5737821"/>
              <a:gd name="T17" fmla="*/ 197431 h 3149861"/>
              <a:gd name="T18" fmla="*/ 2533533 w 5737821"/>
              <a:gd name="T19" fmla="*/ 1185254 h 3149861"/>
              <a:gd name="T20" fmla="*/ 1581086 w 5737821"/>
              <a:gd name="T21" fmla="*/ 391468 h 3149861"/>
              <a:gd name="T22" fmla="*/ 1298880 w 5737821"/>
              <a:gd name="T23" fmla="*/ 1344011 h 3149861"/>
              <a:gd name="T24" fmla="*/ 187692 w 5737821"/>
              <a:gd name="T25" fmla="*/ 603143 h 31498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37821" h="3149861">
                <a:moveTo>
                  <a:pt x="187711" y="603193"/>
                </a:moveTo>
                <a:cubicBezTo>
                  <a:pt x="-3386" y="594373"/>
                  <a:pt x="-100404" y="891333"/>
                  <a:pt x="152432" y="1291199"/>
                </a:cubicBezTo>
                <a:cubicBezTo>
                  <a:pt x="405268" y="1691065"/>
                  <a:pt x="969740" y="2726013"/>
                  <a:pt x="1704729" y="3002391"/>
                </a:cubicBezTo>
                <a:cubicBezTo>
                  <a:pt x="2439718" y="3278769"/>
                  <a:pt x="3894996" y="3111178"/>
                  <a:pt x="4562366" y="2949467"/>
                </a:cubicBezTo>
                <a:cubicBezTo>
                  <a:pt x="5229736" y="2787756"/>
                  <a:pt x="5588411" y="2443754"/>
                  <a:pt x="5708949" y="2032127"/>
                </a:cubicBezTo>
                <a:cubicBezTo>
                  <a:pt x="5829487" y="1620500"/>
                  <a:pt x="5550192" y="814887"/>
                  <a:pt x="5285596" y="479705"/>
                </a:cubicBezTo>
                <a:cubicBezTo>
                  <a:pt x="5021000" y="144523"/>
                  <a:pt x="4385969" y="-70111"/>
                  <a:pt x="4121373" y="21035"/>
                </a:cubicBezTo>
                <a:cubicBezTo>
                  <a:pt x="3856777" y="112181"/>
                  <a:pt x="3909696" y="997179"/>
                  <a:pt x="3698019" y="1026581"/>
                </a:cubicBezTo>
                <a:cubicBezTo>
                  <a:pt x="3486342" y="1055983"/>
                  <a:pt x="3045349" y="170985"/>
                  <a:pt x="2851312" y="197447"/>
                </a:cubicBezTo>
                <a:cubicBezTo>
                  <a:pt x="2657275" y="223909"/>
                  <a:pt x="2745473" y="1153010"/>
                  <a:pt x="2533796" y="1185352"/>
                </a:cubicBezTo>
                <a:cubicBezTo>
                  <a:pt x="2322119" y="1217694"/>
                  <a:pt x="1787047" y="365038"/>
                  <a:pt x="1581250" y="391500"/>
                </a:cubicBezTo>
                <a:cubicBezTo>
                  <a:pt x="1375453" y="417962"/>
                  <a:pt x="1534211" y="1308840"/>
                  <a:pt x="1299015" y="1344122"/>
                </a:cubicBezTo>
                <a:cubicBezTo>
                  <a:pt x="1063819" y="1379404"/>
                  <a:pt x="378808" y="612013"/>
                  <a:pt x="187711" y="603193"/>
                </a:cubicBezTo>
                <a:close/>
              </a:path>
            </a:pathLst>
          </a:cu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>
            <a:off x="4267200" y="1447800"/>
            <a:ext cx="1524000" cy="685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2667000" y="4038600"/>
            <a:ext cx="2057400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6631" name="TextBox 10"/>
          <p:cNvSpPr txBox="1">
            <a:spLocks noChangeArrowheads="1"/>
          </p:cNvSpPr>
          <p:nvPr/>
        </p:nvSpPr>
        <p:spPr bwMode="auto">
          <a:xfrm>
            <a:off x="990600" y="57912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active site is like a lock</a:t>
            </a:r>
          </a:p>
        </p:txBody>
      </p:sp>
      <p:sp>
        <p:nvSpPr>
          <p:cNvPr id="26632" name="TextBox 15"/>
          <p:cNvSpPr txBox="1">
            <a:spLocks noChangeArrowheads="1"/>
          </p:cNvSpPr>
          <p:nvPr/>
        </p:nvSpPr>
        <p:spPr bwMode="auto">
          <a:xfrm>
            <a:off x="2362200" y="914400"/>
            <a:ext cx="4191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substrates fit like a key in a lock</a:t>
            </a:r>
          </a:p>
        </p:txBody>
      </p:sp>
      <p:sp>
        <p:nvSpPr>
          <p:cNvPr id="26633" name="TextBox 16"/>
          <p:cNvSpPr txBox="1">
            <a:spLocks noChangeArrowheads="1"/>
          </p:cNvSpPr>
          <p:nvPr/>
        </p:nvSpPr>
        <p:spPr bwMode="auto">
          <a:xfrm>
            <a:off x="3810000" y="50292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Enzyme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3429000" y="1447800"/>
            <a:ext cx="228600" cy="1219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1851025" y="2803525"/>
            <a:ext cx="2492375" cy="1997075"/>
          </a:xfrm>
          <a:custGeom>
            <a:avLst/>
            <a:gdLst>
              <a:gd name="T0" fmla="*/ 585317 w 2492651"/>
              <a:gd name="T1" fmla="*/ 1257203 h 1996923"/>
              <a:gd name="T2" fmla="*/ 1069572 w 2492651"/>
              <a:gd name="T3" fmla="*/ 1418643 h 1996923"/>
              <a:gd name="T4" fmla="*/ 1812094 w 2492651"/>
              <a:gd name="T5" fmla="*/ 1989065 h 1996923"/>
              <a:gd name="T6" fmla="*/ 2048841 w 2492651"/>
              <a:gd name="T7" fmla="*/ 945085 h 1996923"/>
              <a:gd name="T8" fmla="*/ 2457767 w 2492651"/>
              <a:gd name="T9" fmla="*/ 1289491 h 1996923"/>
              <a:gd name="T10" fmla="*/ 2199497 w 2492651"/>
              <a:gd name="T11" fmla="*/ 8732 h 1996923"/>
              <a:gd name="T12" fmla="*/ 68779 w 2492651"/>
              <a:gd name="T13" fmla="*/ 751356 h 1996923"/>
              <a:gd name="T14" fmla="*/ 585317 w 2492651"/>
              <a:gd name="T15" fmla="*/ 1257203 h 199692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492651" h="1996923">
                <a:moveTo>
                  <a:pt x="585382" y="1257107"/>
                </a:moveTo>
                <a:cubicBezTo>
                  <a:pt x="752199" y="1368313"/>
                  <a:pt x="865205" y="1296567"/>
                  <a:pt x="1069690" y="1418535"/>
                </a:cubicBezTo>
                <a:cubicBezTo>
                  <a:pt x="1274175" y="1540503"/>
                  <a:pt x="1649065" y="2067834"/>
                  <a:pt x="1812295" y="1988914"/>
                </a:cubicBezTo>
                <a:cubicBezTo>
                  <a:pt x="1975525" y="1909994"/>
                  <a:pt x="1941444" y="1061600"/>
                  <a:pt x="2049068" y="945013"/>
                </a:cubicBezTo>
                <a:cubicBezTo>
                  <a:pt x="2156692" y="828426"/>
                  <a:pt x="2432927" y="1445440"/>
                  <a:pt x="2458039" y="1289393"/>
                </a:cubicBezTo>
                <a:cubicBezTo>
                  <a:pt x="2483151" y="1133346"/>
                  <a:pt x="2597950" y="98413"/>
                  <a:pt x="2199741" y="8731"/>
                </a:cubicBezTo>
                <a:cubicBezTo>
                  <a:pt x="1801532" y="-80951"/>
                  <a:pt x="343228" y="545030"/>
                  <a:pt x="68787" y="751299"/>
                </a:cubicBezTo>
                <a:cubicBezTo>
                  <a:pt x="-205654" y="957568"/>
                  <a:pt x="418565" y="1145901"/>
                  <a:pt x="585382" y="1257107"/>
                </a:cubicBezTo>
                <a:close/>
              </a:path>
            </a:pathLst>
          </a:custGeom>
          <a:solidFill>
            <a:srgbClr val="D2D2F4"/>
          </a:soli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114800" y="2286000"/>
            <a:ext cx="3044825" cy="2346325"/>
          </a:xfrm>
          <a:custGeom>
            <a:avLst/>
            <a:gdLst>
              <a:gd name="T0" fmla="*/ 170607 w 3045162"/>
              <a:gd name="T1" fmla="*/ 580227 h 2346028"/>
              <a:gd name="T2" fmla="*/ 256698 w 3045162"/>
              <a:gd name="T3" fmla="*/ 1871815 h 2346028"/>
              <a:gd name="T4" fmla="*/ 794757 w 3045162"/>
              <a:gd name="T5" fmla="*/ 2323870 h 2346028"/>
              <a:gd name="T6" fmla="*/ 1009981 w 3045162"/>
              <a:gd name="T7" fmla="*/ 1258310 h 2346028"/>
              <a:gd name="T8" fmla="*/ 1935445 w 3045162"/>
              <a:gd name="T9" fmla="*/ 2183948 h 2346028"/>
              <a:gd name="T10" fmla="*/ 2301326 w 3045162"/>
              <a:gd name="T11" fmla="*/ 1096862 h 2346028"/>
              <a:gd name="T12" fmla="*/ 3033088 w 3045162"/>
              <a:gd name="T13" fmla="*/ 1258310 h 2346028"/>
              <a:gd name="T14" fmla="*/ 2548834 w 3045162"/>
              <a:gd name="T15" fmla="*/ 20540 h 2346028"/>
              <a:gd name="T16" fmla="*/ 170607 w 3045162"/>
              <a:gd name="T17" fmla="*/ 580227 h 23460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045162" h="2346028">
                <a:moveTo>
                  <a:pt x="170626" y="580154"/>
                </a:moveTo>
                <a:cubicBezTo>
                  <a:pt x="-211439" y="888661"/>
                  <a:pt x="152690" y="1581008"/>
                  <a:pt x="256726" y="1871578"/>
                </a:cubicBezTo>
                <a:cubicBezTo>
                  <a:pt x="360762" y="2162148"/>
                  <a:pt x="669284" y="2425814"/>
                  <a:pt x="794845" y="2323576"/>
                </a:cubicBezTo>
                <a:cubicBezTo>
                  <a:pt x="920406" y="2221338"/>
                  <a:pt x="819957" y="1281468"/>
                  <a:pt x="1010093" y="1258151"/>
                </a:cubicBezTo>
                <a:cubicBezTo>
                  <a:pt x="1200229" y="1234834"/>
                  <a:pt x="1720411" y="2210577"/>
                  <a:pt x="1935659" y="2183672"/>
                </a:cubicBezTo>
                <a:cubicBezTo>
                  <a:pt x="2150907" y="2156767"/>
                  <a:pt x="2118620" y="1250976"/>
                  <a:pt x="2301581" y="1096723"/>
                </a:cubicBezTo>
                <a:cubicBezTo>
                  <a:pt x="2484542" y="942470"/>
                  <a:pt x="2992168" y="1437515"/>
                  <a:pt x="3033424" y="1258151"/>
                </a:cubicBezTo>
                <a:cubicBezTo>
                  <a:pt x="3074680" y="1078787"/>
                  <a:pt x="3028043" y="131743"/>
                  <a:pt x="2549116" y="20537"/>
                </a:cubicBezTo>
                <a:cubicBezTo>
                  <a:pt x="2070189" y="-90669"/>
                  <a:pt x="552691" y="271647"/>
                  <a:pt x="170626" y="580154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s-MX" smtClean="0">
                <a:latin typeface="Calibri" pitchFamily="34" charset="0"/>
              </a:rPr>
              <a:t>Lock and Key Model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2286000" y="3276600"/>
            <a:ext cx="5737225" cy="3149600"/>
          </a:xfrm>
          <a:custGeom>
            <a:avLst/>
            <a:gdLst>
              <a:gd name="T0" fmla="*/ 187692 w 5737821"/>
              <a:gd name="T1" fmla="*/ 603143 h 3149861"/>
              <a:gd name="T2" fmla="*/ 152416 w 5737821"/>
              <a:gd name="T3" fmla="*/ 1291092 h 3149861"/>
              <a:gd name="T4" fmla="*/ 1704552 w 5737821"/>
              <a:gd name="T5" fmla="*/ 3002142 h 3149861"/>
              <a:gd name="T6" fmla="*/ 4561892 w 5737821"/>
              <a:gd name="T7" fmla="*/ 2949223 h 3149861"/>
              <a:gd name="T8" fmla="*/ 5708356 w 5737821"/>
              <a:gd name="T9" fmla="*/ 2031959 h 3149861"/>
              <a:gd name="T10" fmla="*/ 5285047 w 5737821"/>
              <a:gd name="T11" fmla="*/ 479665 h 3149861"/>
              <a:gd name="T12" fmla="*/ 4120945 w 5737821"/>
              <a:gd name="T13" fmla="*/ 21033 h 3149861"/>
              <a:gd name="T14" fmla="*/ 3697635 w 5737821"/>
              <a:gd name="T15" fmla="*/ 1026496 h 3149861"/>
              <a:gd name="T16" fmla="*/ 2851016 w 5737821"/>
              <a:gd name="T17" fmla="*/ 197431 h 3149861"/>
              <a:gd name="T18" fmla="*/ 2533533 w 5737821"/>
              <a:gd name="T19" fmla="*/ 1185254 h 3149861"/>
              <a:gd name="T20" fmla="*/ 1581086 w 5737821"/>
              <a:gd name="T21" fmla="*/ 391468 h 3149861"/>
              <a:gd name="T22" fmla="*/ 1298880 w 5737821"/>
              <a:gd name="T23" fmla="*/ 1344011 h 3149861"/>
              <a:gd name="T24" fmla="*/ 187692 w 5737821"/>
              <a:gd name="T25" fmla="*/ 603143 h 31498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37821" h="3149861">
                <a:moveTo>
                  <a:pt x="187711" y="603193"/>
                </a:moveTo>
                <a:cubicBezTo>
                  <a:pt x="-3386" y="594373"/>
                  <a:pt x="-100404" y="891333"/>
                  <a:pt x="152432" y="1291199"/>
                </a:cubicBezTo>
                <a:cubicBezTo>
                  <a:pt x="405268" y="1691065"/>
                  <a:pt x="969740" y="2726013"/>
                  <a:pt x="1704729" y="3002391"/>
                </a:cubicBezTo>
                <a:cubicBezTo>
                  <a:pt x="2439718" y="3278769"/>
                  <a:pt x="3894996" y="3111178"/>
                  <a:pt x="4562366" y="2949467"/>
                </a:cubicBezTo>
                <a:cubicBezTo>
                  <a:pt x="5229736" y="2787756"/>
                  <a:pt x="5588411" y="2443754"/>
                  <a:pt x="5708949" y="2032127"/>
                </a:cubicBezTo>
                <a:cubicBezTo>
                  <a:pt x="5829487" y="1620500"/>
                  <a:pt x="5550192" y="814887"/>
                  <a:pt x="5285596" y="479705"/>
                </a:cubicBezTo>
                <a:cubicBezTo>
                  <a:pt x="5021000" y="144523"/>
                  <a:pt x="4385969" y="-70111"/>
                  <a:pt x="4121373" y="21035"/>
                </a:cubicBezTo>
                <a:cubicBezTo>
                  <a:pt x="3856777" y="112181"/>
                  <a:pt x="3909696" y="997179"/>
                  <a:pt x="3698019" y="1026581"/>
                </a:cubicBezTo>
                <a:cubicBezTo>
                  <a:pt x="3486342" y="1055983"/>
                  <a:pt x="3045349" y="170985"/>
                  <a:pt x="2851312" y="197447"/>
                </a:cubicBezTo>
                <a:cubicBezTo>
                  <a:pt x="2657275" y="223909"/>
                  <a:pt x="2745473" y="1153010"/>
                  <a:pt x="2533796" y="1185352"/>
                </a:cubicBezTo>
                <a:cubicBezTo>
                  <a:pt x="2322119" y="1217694"/>
                  <a:pt x="1787047" y="365038"/>
                  <a:pt x="1581250" y="391500"/>
                </a:cubicBezTo>
                <a:cubicBezTo>
                  <a:pt x="1375453" y="417962"/>
                  <a:pt x="1534211" y="1308840"/>
                  <a:pt x="1299015" y="1344122"/>
                </a:cubicBezTo>
                <a:cubicBezTo>
                  <a:pt x="1063819" y="1379404"/>
                  <a:pt x="378808" y="612013"/>
                  <a:pt x="187711" y="603193"/>
                </a:cubicBezTo>
                <a:close/>
              </a:path>
            </a:pathLst>
          </a:cu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sp>
        <p:nvSpPr>
          <p:cNvPr id="28677" name="TextBox 15"/>
          <p:cNvSpPr txBox="1">
            <a:spLocks noChangeArrowheads="1"/>
          </p:cNvSpPr>
          <p:nvPr/>
        </p:nvSpPr>
        <p:spPr bwMode="auto">
          <a:xfrm>
            <a:off x="228600" y="1143000"/>
            <a:ext cx="419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activation energy for these substrates to bind together has been lowered by the enzyme.</a:t>
            </a:r>
          </a:p>
        </p:txBody>
      </p:sp>
      <p:sp>
        <p:nvSpPr>
          <p:cNvPr id="28678" name="TextBox 16"/>
          <p:cNvSpPr txBox="1">
            <a:spLocks noChangeArrowheads="1"/>
          </p:cNvSpPr>
          <p:nvPr/>
        </p:nvSpPr>
        <p:spPr bwMode="auto">
          <a:xfrm>
            <a:off x="4800600" y="50292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Enzyme</a:t>
            </a: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1066800" y="2667000"/>
            <a:ext cx="7848600" cy="2362200"/>
            <a:chOff x="1066800" y="2743200"/>
            <a:chExt cx="7848600" cy="2362200"/>
          </a:xfrm>
        </p:grpSpPr>
        <p:sp>
          <p:nvSpPr>
            <p:cNvPr id="4" name="Explosion 2 3"/>
            <p:cNvSpPr>
              <a:spLocks noChangeArrowheads="1"/>
            </p:cNvSpPr>
            <p:nvPr/>
          </p:nvSpPr>
          <p:spPr bwMode="auto">
            <a:xfrm>
              <a:off x="1066800" y="2743200"/>
              <a:ext cx="7848600" cy="2362200"/>
            </a:xfrm>
            <a:prstGeom prst="irregularSeal2">
              <a:avLst/>
            </a:prstGeom>
            <a:solidFill>
              <a:srgbClr val="FFFF00"/>
            </a:solidFill>
            <a:ln w="9525">
              <a:solidFill>
                <a:srgbClr val="00CC98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28681" name="TextBox 6"/>
            <p:cNvSpPr txBox="1">
              <a:spLocks noChangeArrowheads="1"/>
            </p:cNvSpPr>
            <p:nvPr/>
          </p:nvSpPr>
          <p:spPr bwMode="auto">
            <a:xfrm>
              <a:off x="3352800" y="3653135"/>
              <a:ext cx="33528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Chemical reaction!!!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s-MX" smtClean="0">
                <a:latin typeface="Calibri" pitchFamily="34" charset="0"/>
              </a:rPr>
              <a:t>Basic Enzyme Diagram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1981200" y="3276600"/>
            <a:ext cx="5737225" cy="3149600"/>
          </a:xfrm>
          <a:custGeom>
            <a:avLst/>
            <a:gdLst>
              <a:gd name="T0" fmla="*/ 187692 w 5737821"/>
              <a:gd name="T1" fmla="*/ 603143 h 3149861"/>
              <a:gd name="T2" fmla="*/ 152416 w 5737821"/>
              <a:gd name="T3" fmla="*/ 1291092 h 3149861"/>
              <a:gd name="T4" fmla="*/ 1704552 w 5737821"/>
              <a:gd name="T5" fmla="*/ 3002142 h 3149861"/>
              <a:gd name="T6" fmla="*/ 4561892 w 5737821"/>
              <a:gd name="T7" fmla="*/ 2949223 h 3149861"/>
              <a:gd name="T8" fmla="*/ 5708356 w 5737821"/>
              <a:gd name="T9" fmla="*/ 2031959 h 3149861"/>
              <a:gd name="T10" fmla="*/ 5285047 w 5737821"/>
              <a:gd name="T11" fmla="*/ 479665 h 3149861"/>
              <a:gd name="T12" fmla="*/ 4120945 w 5737821"/>
              <a:gd name="T13" fmla="*/ 21033 h 3149861"/>
              <a:gd name="T14" fmla="*/ 3697635 w 5737821"/>
              <a:gd name="T15" fmla="*/ 1026496 h 3149861"/>
              <a:gd name="T16" fmla="*/ 2851016 w 5737821"/>
              <a:gd name="T17" fmla="*/ 197431 h 3149861"/>
              <a:gd name="T18" fmla="*/ 2533533 w 5737821"/>
              <a:gd name="T19" fmla="*/ 1185254 h 3149861"/>
              <a:gd name="T20" fmla="*/ 1581086 w 5737821"/>
              <a:gd name="T21" fmla="*/ 391468 h 3149861"/>
              <a:gd name="T22" fmla="*/ 1298880 w 5737821"/>
              <a:gd name="T23" fmla="*/ 1344011 h 3149861"/>
              <a:gd name="T24" fmla="*/ 187692 w 5737821"/>
              <a:gd name="T25" fmla="*/ 603143 h 31498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5737821" h="3149861">
                <a:moveTo>
                  <a:pt x="187711" y="603193"/>
                </a:moveTo>
                <a:cubicBezTo>
                  <a:pt x="-3386" y="594373"/>
                  <a:pt x="-100404" y="891333"/>
                  <a:pt x="152432" y="1291199"/>
                </a:cubicBezTo>
                <a:cubicBezTo>
                  <a:pt x="405268" y="1691065"/>
                  <a:pt x="969740" y="2726013"/>
                  <a:pt x="1704729" y="3002391"/>
                </a:cubicBezTo>
                <a:cubicBezTo>
                  <a:pt x="2439718" y="3278769"/>
                  <a:pt x="3894996" y="3111178"/>
                  <a:pt x="4562366" y="2949467"/>
                </a:cubicBezTo>
                <a:cubicBezTo>
                  <a:pt x="5229736" y="2787756"/>
                  <a:pt x="5588411" y="2443754"/>
                  <a:pt x="5708949" y="2032127"/>
                </a:cubicBezTo>
                <a:cubicBezTo>
                  <a:pt x="5829487" y="1620500"/>
                  <a:pt x="5550192" y="814887"/>
                  <a:pt x="5285596" y="479705"/>
                </a:cubicBezTo>
                <a:cubicBezTo>
                  <a:pt x="5021000" y="144523"/>
                  <a:pt x="4385969" y="-70111"/>
                  <a:pt x="4121373" y="21035"/>
                </a:cubicBezTo>
                <a:cubicBezTo>
                  <a:pt x="3856777" y="112181"/>
                  <a:pt x="3909696" y="997179"/>
                  <a:pt x="3698019" y="1026581"/>
                </a:cubicBezTo>
                <a:cubicBezTo>
                  <a:pt x="3486342" y="1055983"/>
                  <a:pt x="3045349" y="170985"/>
                  <a:pt x="2851312" y="197447"/>
                </a:cubicBezTo>
                <a:cubicBezTo>
                  <a:pt x="2657275" y="223909"/>
                  <a:pt x="2745473" y="1153010"/>
                  <a:pt x="2533796" y="1185352"/>
                </a:cubicBezTo>
                <a:cubicBezTo>
                  <a:pt x="2322119" y="1217694"/>
                  <a:pt x="1787047" y="365038"/>
                  <a:pt x="1581250" y="391500"/>
                </a:cubicBezTo>
                <a:cubicBezTo>
                  <a:pt x="1375453" y="417962"/>
                  <a:pt x="1534211" y="1308840"/>
                  <a:pt x="1299015" y="1344122"/>
                </a:cubicBezTo>
                <a:cubicBezTo>
                  <a:pt x="1063819" y="1379404"/>
                  <a:pt x="378808" y="612013"/>
                  <a:pt x="187711" y="603193"/>
                </a:cubicBezTo>
                <a:close/>
              </a:path>
            </a:pathLst>
          </a:custGeom>
          <a:gradFill rotWithShape="1">
            <a:gsLst>
              <a:gs pos="0">
                <a:srgbClr val="00E9A6"/>
              </a:gs>
              <a:gs pos="20000">
                <a:srgbClr val="00E3A3"/>
              </a:gs>
              <a:gs pos="100000">
                <a:srgbClr val="00AD7B"/>
              </a:gs>
            </a:gsLst>
            <a:lin ang="5400000"/>
          </a:gradFill>
          <a:ln w="9525" cap="flat" cmpd="sng">
            <a:solidFill>
              <a:srgbClr val="00CC9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H="1">
            <a:off x="5943600" y="2057400"/>
            <a:ext cx="914400" cy="3810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2286000" y="4038600"/>
            <a:ext cx="2057400" cy="1600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685800" y="59436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Active site</a:t>
            </a:r>
          </a:p>
        </p:txBody>
      </p:sp>
      <p:sp>
        <p:nvSpPr>
          <p:cNvPr id="30726" name="TextBox 15"/>
          <p:cNvSpPr txBox="1">
            <a:spLocks noChangeArrowheads="1"/>
          </p:cNvSpPr>
          <p:nvPr/>
        </p:nvSpPr>
        <p:spPr bwMode="auto">
          <a:xfrm>
            <a:off x="6889750" y="990600"/>
            <a:ext cx="2286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The substrates have reacted and changed into the product</a:t>
            </a:r>
          </a:p>
        </p:txBody>
      </p:sp>
      <p:sp>
        <p:nvSpPr>
          <p:cNvPr id="30727" name="TextBox 16"/>
          <p:cNvSpPr txBox="1">
            <a:spLocks noChangeArrowheads="1"/>
          </p:cNvSpPr>
          <p:nvPr/>
        </p:nvSpPr>
        <p:spPr bwMode="auto">
          <a:xfrm>
            <a:off x="3810000" y="5029200"/>
            <a:ext cx="2667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Enzyme is unchanged</a:t>
            </a: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219200" y="1752600"/>
            <a:ext cx="4673600" cy="2298700"/>
          </a:xfrm>
          <a:custGeom>
            <a:avLst/>
            <a:gdLst>
              <a:gd name="T0" fmla="*/ 182756 w 4674156"/>
              <a:gd name="T1" fmla="*/ 590490 h 2298652"/>
              <a:gd name="T2" fmla="*/ 1108212 w 4674156"/>
              <a:gd name="T3" fmla="*/ 1828131 h 2298652"/>
              <a:gd name="T4" fmla="*/ 1861491 w 4674156"/>
              <a:gd name="T5" fmla="*/ 2280140 h 2298652"/>
              <a:gd name="T6" fmla="*/ 2087474 w 4674156"/>
              <a:gd name="T7" fmla="*/ 1279265 h 2298652"/>
              <a:gd name="T8" fmla="*/ 3012930 w 4674156"/>
              <a:gd name="T9" fmla="*/ 2150994 h 2298652"/>
              <a:gd name="T10" fmla="*/ 3368046 w 4674156"/>
              <a:gd name="T11" fmla="*/ 999450 h 2298652"/>
              <a:gd name="T12" fmla="*/ 4185891 w 4674156"/>
              <a:gd name="T13" fmla="*/ 2000325 h 2298652"/>
              <a:gd name="T14" fmla="*/ 4670141 w 4674156"/>
              <a:gd name="T15" fmla="*/ 655064 h 2298652"/>
              <a:gd name="T16" fmla="*/ 3949147 w 4674156"/>
              <a:gd name="T17" fmla="*/ 30862 h 2298652"/>
              <a:gd name="T18" fmla="*/ 333412 w 4674156"/>
              <a:gd name="T19" fmla="*/ 138483 h 2298652"/>
              <a:gd name="T20" fmla="*/ 161234 w 4674156"/>
              <a:gd name="T21" fmla="*/ 515156 h 22986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674156" h="2298652">
                <a:moveTo>
                  <a:pt x="182778" y="590478"/>
                </a:moveTo>
                <a:cubicBezTo>
                  <a:pt x="505650" y="1068484"/>
                  <a:pt x="828522" y="1546491"/>
                  <a:pt x="1108344" y="1828093"/>
                </a:cubicBezTo>
                <a:cubicBezTo>
                  <a:pt x="1388166" y="2109695"/>
                  <a:pt x="1698482" y="2371568"/>
                  <a:pt x="1861712" y="2280092"/>
                </a:cubicBezTo>
                <a:cubicBezTo>
                  <a:pt x="2024942" y="2188616"/>
                  <a:pt x="1895793" y="1300762"/>
                  <a:pt x="2087722" y="1279238"/>
                </a:cubicBezTo>
                <a:cubicBezTo>
                  <a:pt x="2279651" y="1257714"/>
                  <a:pt x="2799834" y="2197584"/>
                  <a:pt x="3013288" y="2150949"/>
                </a:cubicBezTo>
                <a:cubicBezTo>
                  <a:pt x="3226742" y="2104314"/>
                  <a:pt x="3172930" y="1024540"/>
                  <a:pt x="3368447" y="999429"/>
                </a:cubicBezTo>
                <a:cubicBezTo>
                  <a:pt x="3563964" y="974318"/>
                  <a:pt x="3969347" y="2057679"/>
                  <a:pt x="4186389" y="2000283"/>
                </a:cubicBezTo>
                <a:cubicBezTo>
                  <a:pt x="4403431" y="1942887"/>
                  <a:pt x="4710159" y="983287"/>
                  <a:pt x="4670697" y="655050"/>
                </a:cubicBezTo>
                <a:cubicBezTo>
                  <a:pt x="4631235" y="326813"/>
                  <a:pt x="4672491" y="116956"/>
                  <a:pt x="3949617" y="30861"/>
                </a:cubicBezTo>
                <a:cubicBezTo>
                  <a:pt x="3226743" y="-55234"/>
                  <a:pt x="964846" y="57766"/>
                  <a:pt x="333452" y="138480"/>
                </a:cubicBezTo>
                <a:cubicBezTo>
                  <a:pt x="-297942" y="219194"/>
                  <a:pt x="161253" y="515145"/>
                  <a:pt x="161253" y="515145"/>
                </a:cubicBezTo>
              </a:path>
            </a:pathLst>
          </a:custGeom>
          <a:solidFill>
            <a:srgbClr val="0000FF"/>
          </a:solidFill>
          <a:ln w="25400" cap="flat" cmpd="sng">
            <a:solidFill>
              <a:schemeClr val="accent1"/>
            </a:solidFill>
            <a:prstDash val="solid"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Enzyme Can be Detected in Liver?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enzyme </a:t>
            </a:r>
            <a:r>
              <a:rPr lang="en-CA" dirty="0" err="1" smtClean="0"/>
              <a:t>Peroxidase</a:t>
            </a:r>
            <a:r>
              <a:rPr lang="en-CA" dirty="0" smtClean="0"/>
              <a:t> is located </a:t>
            </a:r>
            <a:r>
              <a:rPr lang="en-CA" dirty="0" err="1" smtClean="0"/>
              <a:t>througout</a:t>
            </a:r>
            <a:r>
              <a:rPr lang="en-CA" dirty="0" smtClean="0"/>
              <a:t> the body, but is plentiful in the liver. </a:t>
            </a:r>
          </a:p>
          <a:p>
            <a:endParaRPr lang="en-CA" dirty="0"/>
          </a:p>
          <a:p>
            <a:r>
              <a:rPr lang="en-CA" dirty="0" err="1" smtClean="0"/>
              <a:t>Peroxidase</a:t>
            </a:r>
            <a:r>
              <a:rPr lang="en-CA" dirty="0" smtClean="0"/>
              <a:t> is an enzyme that works to break apart Hydrogen Peroxide ( a bi-product of metabolism) and produces Water and Oxygen</a:t>
            </a:r>
            <a:endParaRPr lang="en-C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So....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So we can use this abundant enzyme to indicate the presence of liver. </a:t>
            </a:r>
          </a:p>
          <a:p>
            <a:endParaRPr lang="en-CA" dirty="0"/>
          </a:p>
          <a:p>
            <a:r>
              <a:rPr lang="en-CA" dirty="0" smtClean="0"/>
              <a:t>Adding Hydrogen Peroxide to liver should do what.....?</a:t>
            </a:r>
          </a:p>
          <a:p>
            <a:endParaRPr lang="en-CA" dirty="0"/>
          </a:p>
          <a:p>
            <a:r>
              <a:rPr lang="en-CA" smtClean="0"/>
              <a:t>DEMO</a:t>
            </a:r>
            <a:endParaRPr lang="en-CA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Whew!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Time to read part one of the lab!</a:t>
            </a:r>
            <a:endParaRPr lang="en-C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Running Theory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As we read on the “</a:t>
            </a:r>
            <a:r>
              <a:rPr lang="en-CA" dirty="0" err="1" smtClean="0"/>
              <a:t>Philophiles</a:t>
            </a:r>
            <a:r>
              <a:rPr lang="en-CA" dirty="0" smtClean="0"/>
              <a:t>” website, the initiation process stated some important steps</a:t>
            </a:r>
          </a:p>
          <a:p>
            <a:endParaRPr lang="en-CA" dirty="0"/>
          </a:p>
          <a:p>
            <a:r>
              <a:rPr lang="en-CA" dirty="0" smtClean="0"/>
              <a:t>1. Eat raw liver</a:t>
            </a:r>
          </a:p>
          <a:p>
            <a:r>
              <a:rPr lang="en-CA" dirty="0" smtClean="0"/>
              <a:t>2. Drink 12 cans of soda</a:t>
            </a:r>
          </a:p>
          <a:p>
            <a:r>
              <a:rPr lang="en-CA" dirty="0" smtClean="0"/>
              <a:t>3 Be Blond</a:t>
            </a:r>
          </a:p>
          <a:p>
            <a:r>
              <a:rPr lang="en-CA" dirty="0" smtClean="0"/>
              <a:t>4. Make </a:t>
            </a:r>
            <a:r>
              <a:rPr lang="en-CA" dirty="0" err="1" smtClean="0"/>
              <a:t>Philos</a:t>
            </a:r>
            <a:r>
              <a:rPr lang="en-CA" dirty="0" smtClean="0"/>
              <a:t> proud ( believed to be done so with vandalism)</a:t>
            </a:r>
            <a:endParaRPr lang="en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So.....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If we suspect this crime was part of the </a:t>
            </a:r>
            <a:r>
              <a:rPr lang="en-CA" dirty="0" err="1" smtClean="0"/>
              <a:t>Philophile’s</a:t>
            </a:r>
            <a:r>
              <a:rPr lang="en-CA" dirty="0" smtClean="0"/>
              <a:t> initiation, we need to prove it with evidence found at the crime scene. 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Vomit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Forensic investigators often analyze stomach contents during an autopsy. </a:t>
            </a:r>
          </a:p>
          <a:p>
            <a:pPr>
              <a:buNone/>
            </a:pPr>
            <a:endParaRPr lang="en-CA" dirty="0"/>
          </a:p>
          <a:p>
            <a:r>
              <a:rPr lang="en-CA" dirty="0" smtClean="0"/>
              <a:t>Stomach content can be tested for toxins. </a:t>
            </a:r>
            <a:endParaRPr lang="en-CA" dirty="0"/>
          </a:p>
          <a:p>
            <a:endParaRPr lang="en-CA" dirty="0" smtClean="0"/>
          </a:p>
          <a:p>
            <a:r>
              <a:rPr lang="en-CA" dirty="0" smtClean="0"/>
              <a:t>We can use chemical indicators and enzymes to detect the presence of organic substances in the vomit. </a:t>
            </a:r>
            <a:endParaRPr lang="en-CA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organic substances might we look for?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Carbohydrates can be easily identified, but there are a few different kinds</a:t>
            </a:r>
          </a:p>
          <a:p>
            <a:endParaRPr lang="en-CA" dirty="0"/>
          </a:p>
          <a:p>
            <a:r>
              <a:rPr lang="en-CA" dirty="0" smtClean="0"/>
              <a:t>Proteins and liver specifically can also be identified</a:t>
            </a:r>
            <a:endParaRPr lang="en-C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First, a look at some Sugar!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Sources of Carbohydrates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Simple Sugars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Complex Carbohydrates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Dietary Fiber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Carbohydrates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u="sng" dirty="0" smtClean="0">
                <a:solidFill>
                  <a:schemeClr val="accent2"/>
                </a:solidFill>
              </a:rPr>
              <a:t>Simple Carbohydrates</a:t>
            </a:r>
          </a:p>
          <a:p>
            <a:pPr lvl="1"/>
            <a:r>
              <a:rPr lang="en-US" sz="2400" dirty="0" err="1" smtClean="0"/>
              <a:t>monosaccharides</a:t>
            </a:r>
            <a:endParaRPr lang="en-US" sz="2400" dirty="0" smtClean="0"/>
          </a:p>
          <a:p>
            <a:pPr lvl="1"/>
            <a:r>
              <a:rPr lang="en-US" sz="2400" dirty="0" smtClean="0"/>
              <a:t>disaccharides</a:t>
            </a:r>
          </a:p>
          <a:p>
            <a:pPr>
              <a:buNone/>
            </a:pPr>
            <a:r>
              <a:rPr lang="en-US" sz="2800" u="sng" dirty="0" smtClean="0">
                <a:solidFill>
                  <a:schemeClr val="accent2"/>
                </a:solidFill>
              </a:rPr>
              <a:t>Complex Carbohydrates</a:t>
            </a:r>
          </a:p>
          <a:p>
            <a:pPr lvl="1"/>
            <a:r>
              <a:rPr lang="en-US" sz="2400" dirty="0" smtClean="0"/>
              <a:t>oligosaccharides</a:t>
            </a:r>
          </a:p>
          <a:p>
            <a:pPr lvl="1"/>
            <a:r>
              <a:rPr lang="en-US" sz="2400" dirty="0" smtClean="0"/>
              <a:t>polysaccharides</a:t>
            </a:r>
          </a:p>
          <a:p>
            <a:pPr lvl="2"/>
            <a:r>
              <a:rPr lang="en-US" sz="2000" dirty="0" smtClean="0"/>
              <a:t>glycogen</a:t>
            </a:r>
          </a:p>
          <a:p>
            <a:pPr lvl="2"/>
            <a:r>
              <a:rPr lang="en-US" sz="2000" dirty="0" smtClean="0"/>
              <a:t>starches</a:t>
            </a:r>
          </a:p>
          <a:p>
            <a:pPr lvl="2"/>
            <a:r>
              <a:rPr lang="en-US" sz="2000" dirty="0" smtClean="0"/>
              <a:t>fibers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2E9159B-1F2A-4942-8789-23918441B3FF}" type="slidenum">
              <a:rPr lang="en-US"/>
              <a:pPr/>
              <a:t>9</a:t>
            </a:fld>
            <a:endParaRPr lang="en-US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</a:t>
            </a:r>
            <a:r>
              <a:rPr lang="en-US" dirty="0" err="1" smtClean="0"/>
              <a:t>Monosaccharides</a:t>
            </a:r>
            <a:r>
              <a:rPr lang="en-US" dirty="0" smtClean="0"/>
              <a:t>: Single Sugars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186488" cy="4114800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buSzPct val="90000"/>
              <a:buFont typeface="Wingdings" pitchFamily="2" charset="2"/>
              <a:buNone/>
            </a:pPr>
            <a:endParaRPr lang="en-US" dirty="0" smtClean="0">
              <a:solidFill>
                <a:schemeClr val="accent2"/>
              </a:solidFill>
            </a:endParaRPr>
          </a:p>
          <a:p>
            <a:pPr marL="457200" indent="-457200" eaLnBrk="1" hangingPunct="1">
              <a:buSzPct val="90000"/>
              <a:buFont typeface="Wingdings" pitchFamily="2" charset="2"/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marL="457200" indent="-457200" eaLnBrk="1" hangingPunct="1">
              <a:buSzPct val="90000"/>
              <a:buFont typeface="Wingdings" pitchFamily="2" charset="2"/>
              <a:buNone/>
            </a:pPr>
            <a:r>
              <a:rPr lang="en-US" dirty="0" smtClean="0">
                <a:solidFill>
                  <a:schemeClr val="accent2"/>
                </a:solidFill>
              </a:rPr>
              <a:t>Glucose</a:t>
            </a:r>
            <a:endParaRPr lang="en-US" dirty="0" smtClean="0">
              <a:solidFill>
                <a:schemeClr val="accent2"/>
              </a:solidFill>
            </a:endParaRPr>
          </a:p>
          <a:p>
            <a:pPr marL="914400" lvl="1" indent="-457200" eaLnBrk="1" hangingPunct="1"/>
            <a:r>
              <a:rPr lang="en-US" dirty="0" smtClean="0"/>
              <a:t>carbohydrate form used by the body, referred to as </a:t>
            </a:r>
            <a:r>
              <a:rPr lang="ja-JP" altLang="en-US" smtClean="0"/>
              <a:t>“</a:t>
            </a:r>
            <a:r>
              <a:rPr lang="en-US" altLang="ja-JP" dirty="0" smtClean="0"/>
              <a:t>blood sugar</a:t>
            </a:r>
            <a:r>
              <a:rPr lang="ja-JP" altLang="en-US" smtClean="0"/>
              <a:t>”</a:t>
            </a:r>
            <a:endParaRPr lang="en-US" altLang="ja-JP" dirty="0" smtClean="0"/>
          </a:p>
          <a:p>
            <a:pPr marL="914400" lvl="1" indent="-457200" eaLnBrk="1" hangingPunct="1"/>
            <a:r>
              <a:rPr lang="en-US" dirty="0" smtClean="0"/>
              <a:t>basic sub-unit of other larger carbohydrate molecules</a:t>
            </a:r>
          </a:p>
          <a:p>
            <a:pPr marL="914400" lvl="1" indent="-457200" eaLnBrk="1" hangingPunct="1"/>
            <a:r>
              <a:rPr lang="en-US" dirty="0" smtClean="0"/>
              <a:t>found in fruits, vegetables, honey</a:t>
            </a:r>
          </a:p>
        </p:txBody>
      </p:sp>
      <p:pic>
        <p:nvPicPr>
          <p:cNvPr id="7172" name="Picture 4" descr="slide_5-1"/>
          <p:cNvPicPr>
            <a:picLocks noChangeAspect="1" noChangeArrowheads="1"/>
          </p:cNvPicPr>
          <p:nvPr/>
        </p:nvPicPr>
        <p:blipFill>
          <a:blip r:embed="rId3" cstate="print"/>
          <a:srcRect r="80519"/>
          <a:stretch>
            <a:fillRect/>
          </a:stretch>
        </p:blipFill>
        <p:spPr bwMode="auto">
          <a:xfrm>
            <a:off x="7019925" y="2133600"/>
            <a:ext cx="1403350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723</Words>
  <Application>Microsoft Office PowerPoint</Application>
  <PresentationFormat>On-screen Show (4:3)</PresentationFormat>
  <Paragraphs>149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The Cafeteria Mystery Lesson II</vt:lpstr>
      <vt:lpstr>Recall in the Mystery</vt:lpstr>
      <vt:lpstr>The Running Theory</vt:lpstr>
      <vt:lpstr>So.....</vt:lpstr>
      <vt:lpstr>The Vomit</vt:lpstr>
      <vt:lpstr>What organic substances might we look for?</vt:lpstr>
      <vt:lpstr>First, a look at some Sugar!</vt:lpstr>
      <vt:lpstr>Carbohydrates</vt:lpstr>
      <vt:lpstr> Monosaccharides: Single Sugars </vt:lpstr>
      <vt:lpstr> Monosaccharides: Single Sugars </vt:lpstr>
      <vt:lpstr>Disaccharides</vt:lpstr>
      <vt:lpstr>Complex Carbohydrates</vt:lpstr>
      <vt:lpstr>Complex Carbohydrates</vt:lpstr>
      <vt:lpstr>Complex Carbohydrates</vt:lpstr>
      <vt:lpstr>What is an Indicator</vt:lpstr>
      <vt:lpstr>Some Common Indicators</vt:lpstr>
      <vt:lpstr>Indicators Continued</vt:lpstr>
      <vt:lpstr>Testing for Presence of Liver Using Enzymes</vt:lpstr>
      <vt:lpstr>Slide 19</vt:lpstr>
      <vt:lpstr>Slide 20</vt:lpstr>
      <vt:lpstr>Lock and Key Model</vt:lpstr>
      <vt:lpstr>Lock and Key Model</vt:lpstr>
      <vt:lpstr>Lock and Key Model</vt:lpstr>
      <vt:lpstr>Basic Enzyme Diagram</vt:lpstr>
      <vt:lpstr>What Enzyme Can be Detected in Liver?</vt:lpstr>
      <vt:lpstr>So....</vt:lpstr>
      <vt:lpstr>Whew!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Cafeteria Mystery Lesson II</dc:title>
  <dc:creator>Danielle</dc:creator>
  <cp:lastModifiedBy>Danielle</cp:lastModifiedBy>
  <cp:revision>1</cp:revision>
  <dcterms:created xsi:type="dcterms:W3CDTF">2015-04-02T01:53:51Z</dcterms:created>
  <dcterms:modified xsi:type="dcterms:W3CDTF">2015-04-02T02:44:20Z</dcterms:modified>
</cp:coreProperties>
</file>