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3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DF37B8-CBF8-4C9F-84A8-1E9D5DD05E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1FDA8-6374-43E4-9783-C86FA06DF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09141-4C93-42A4-AEF4-F2F9AAAEF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44C4F-69C7-4178-AB38-8E0342FBC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8CC21-E105-4E1A-8114-2461E356E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7DCDD-E734-4787-BCBA-3F6923604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E9AA7-20D8-4FD6-BA0C-621B5E273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E31F2-D4A1-42FE-9F72-6D859943E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D96D7-22B6-47A6-B31F-3CC518CA5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C8921-52B0-45FF-A1AA-06E318771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8272F-9C7B-4B1B-BF11-53AABF051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BD957E1-3219-4663-9D03-5EA56AC680A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fstc.org/links/animations/images/blood%20spatters.sw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blood_spa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752600"/>
            <a:ext cx="7772400" cy="1736725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Blood Spatter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45866_f08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"/>
            <a:ext cx="5943600" cy="632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Spatter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to explain events at a violent crime scene</a:t>
            </a:r>
          </a:p>
          <a:p>
            <a:pPr lvl="1"/>
            <a:r>
              <a:rPr lang="en-US"/>
              <a:t>Direction blood travels</a:t>
            </a:r>
          </a:p>
          <a:p>
            <a:pPr lvl="1"/>
            <a:r>
              <a:rPr lang="en-US"/>
              <a:t>Angle of impact</a:t>
            </a:r>
          </a:p>
          <a:p>
            <a:pPr lvl="1"/>
            <a:r>
              <a:rPr lang="en-US"/>
              <a:t>Blood velocity (manner of death)</a:t>
            </a:r>
          </a:p>
          <a:p>
            <a:pPr lvl="1"/>
            <a:r>
              <a:rPr lang="en-US"/>
              <a:t>Point of origin</a:t>
            </a:r>
          </a:p>
          <a:p>
            <a:pPr lvl="1">
              <a:buFontTx/>
              <a:buNone/>
            </a:pPr>
            <a:endParaRPr lang="en-US"/>
          </a:p>
          <a:p>
            <a:endParaRPr lang="en-US"/>
          </a:p>
        </p:txBody>
      </p:sp>
      <p:pic>
        <p:nvPicPr>
          <p:cNvPr id="2054" name="Picture 6" descr="bloodrops_cro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495800"/>
            <a:ext cx="3429000" cy="213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Properties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Cohesion - blood sticks together as it falls</a:t>
            </a:r>
          </a:p>
          <a:p>
            <a:r>
              <a:rPr lang="en-US"/>
              <a:t>Gravity - pulls blood downward</a:t>
            </a:r>
          </a:p>
          <a:p>
            <a:r>
              <a:rPr lang="en-US"/>
              <a:t>Surface tension - blood drops that fall on a flat surface have a </a:t>
            </a:r>
            <a:r>
              <a:rPr lang="en-US" u="sng"/>
              <a:t>curved surface</a:t>
            </a:r>
            <a:r>
              <a:rPr lang="en-US"/>
              <a:t> </a:t>
            </a:r>
          </a:p>
          <a:p>
            <a:r>
              <a:rPr lang="en-US"/>
              <a:t>Edges may have </a:t>
            </a:r>
            <a:r>
              <a:rPr lang="en-US" u="sng"/>
              <a:t>spikes</a:t>
            </a:r>
            <a:r>
              <a:rPr lang="en-US"/>
              <a:t> or </a:t>
            </a:r>
            <a:r>
              <a:rPr lang="en-US" u="sng"/>
              <a:t>extensions</a:t>
            </a:r>
            <a:endParaRPr lang="en-US"/>
          </a:p>
          <a:p>
            <a:r>
              <a:rPr lang="en-US"/>
              <a:t>Satellites - small secondary droplets</a:t>
            </a:r>
          </a:p>
          <a:p>
            <a:pPr>
              <a:buFont typeface="Wingdings" pitchFamily="2" charset="2"/>
              <a:buNone/>
            </a:pPr>
            <a:endParaRPr lang="en-US" u="sng"/>
          </a:p>
        </p:txBody>
      </p:sp>
      <p:pic>
        <p:nvPicPr>
          <p:cNvPr id="8197" name="Picture 5" descr="blood%20spatter1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105400"/>
            <a:ext cx="154305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 patterns of blood spatter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800" u="sng"/>
              <a:t>Passive fall</a:t>
            </a:r>
            <a:r>
              <a:rPr lang="en-US" sz="2800"/>
              <a:t> (90</a:t>
            </a:r>
            <a:r>
              <a:rPr lang="en-US" sz="2800" baseline="30000"/>
              <a:t>o</a:t>
            </a:r>
            <a:r>
              <a:rPr lang="en-US" sz="2800"/>
              <a:t> angle to floor)– circular drops w/secondary satellites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u="sng"/>
              <a:t>Arterial spurts</a:t>
            </a:r>
            <a:r>
              <a:rPr lang="en-US" sz="2800"/>
              <a:t> or gushes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u="sng"/>
              <a:t>Splashes</a:t>
            </a:r>
            <a:r>
              <a:rPr lang="en-US" sz="2800"/>
              <a:t> – show position of victim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u="sng"/>
              <a:t>Smears</a:t>
            </a:r>
            <a:r>
              <a:rPr lang="en-US" sz="2800"/>
              <a:t> – bleeding victim touching walls or furniture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u="sng"/>
              <a:t>Blood Trails</a:t>
            </a:r>
            <a:r>
              <a:rPr lang="en-US" sz="2800"/>
              <a:t> – victim moving from one place to another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u="sng"/>
              <a:t>Blood Pools</a:t>
            </a:r>
            <a:r>
              <a:rPr lang="en-US" sz="2800"/>
              <a:t> – victim bleeds heavily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2971800" cy="1989138"/>
          </a:xfrm>
          <a:prstGeom prst="rect">
            <a:avLst/>
          </a:prstGeom>
          <a:noFill/>
        </p:spPr>
      </p:pic>
      <p:pic>
        <p:nvPicPr>
          <p:cNvPr id="11275" name="Picture 11" descr="5b-240x150-276x1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343400"/>
            <a:ext cx="2628900" cy="1666875"/>
          </a:xfrm>
          <a:prstGeom prst="rect">
            <a:avLst/>
          </a:prstGeom>
          <a:noFill/>
        </p:spPr>
      </p:pic>
      <p:pic>
        <p:nvPicPr>
          <p:cNvPr id="11279" name="Picture 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133600"/>
            <a:ext cx="32115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6" descr="spat,9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2168525" cy="2362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280" name="Picture 7" descr="spat,9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2057400"/>
            <a:ext cx="2438400" cy="18526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283" name="Picture 19" descr="BPATut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4724400"/>
            <a:ext cx="2462213" cy="1795463"/>
          </a:xfrm>
          <a:prstGeom prst="rect">
            <a:avLst/>
          </a:prstGeom>
          <a:noFill/>
        </p:spPr>
      </p:pic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524000" y="6858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splash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905000" y="32766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passive fall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172200" y="38100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blood pool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343400" y="38100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arterial spurts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447800" y="60960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smear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553200" y="510540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multiple drips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6705600" cy="5715000"/>
          </a:xfrm>
        </p:spPr>
        <p:txBody>
          <a:bodyPr/>
          <a:lstStyle/>
          <a:p>
            <a:r>
              <a:rPr lang="en-US" u="sng"/>
              <a:t>Cast off pattern</a:t>
            </a:r>
            <a:r>
              <a:rPr lang="en-US"/>
              <a:t>: blood from a moving object coated in blood (pipe, knife)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 u="sng"/>
              <a:t>Fine-mist spatter</a:t>
            </a:r>
            <a:r>
              <a:rPr lang="en-US"/>
              <a:t>: high-velocity impact (gunshot)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 u="sng"/>
              <a:t>Void</a:t>
            </a:r>
            <a:r>
              <a:rPr lang="en-US"/>
              <a:t>: empty space; victim/attacker/object moved after attack</a:t>
            </a:r>
          </a:p>
          <a:p>
            <a:endParaRPr lang="en-US"/>
          </a:p>
        </p:txBody>
      </p:sp>
      <p:pic>
        <p:nvPicPr>
          <p:cNvPr id="10249" name="Picture 9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895600"/>
            <a:ext cx="2514600" cy="1895475"/>
          </a:xfrm>
          <a:prstGeom prst="rect">
            <a:avLst/>
          </a:prstGeom>
          <a:noFill/>
        </p:spPr>
      </p:pic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6781800" y="228600"/>
            <a:ext cx="1809750" cy="2295525"/>
            <a:chOff x="3084" y="2442"/>
            <a:chExt cx="1140" cy="1446"/>
          </a:xfrm>
        </p:grpSpPr>
        <p:pic>
          <p:nvPicPr>
            <p:cNvPr id="10251" name="Picture 2" descr="http://www.bloodspatter.com/BPATut1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4" y="2442"/>
              <a:ext cx="1140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4" descr="http://www.bloodspatter.com/BPATut14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2" y="3642"/>
              <a:ext cx="28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Spatter Types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High velocity – gunshot wounds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Medium velocity – beating, stabbing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Low velocity – blunt object impact</a:t>
            </a:r>
          </a:p>
        </p:txBody>
      </p:sp>
      <p:pic>
        <p:nvPicPr>
          <p:cNvPr id="15364" name="Picture 4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267200"/>
            <a:ext cx="2514600" cy="1895475"/>
          </a:xfrm>
          <a:prstGeom prst="rect">
            <a:avLst/>
          </a:prstGeom>
          <a:noFill/>
        </p:spPr>
      </p:pic>
      <p:pic>
        <p:nvPicPr>
          <p:cNvPr id="15366" name="Picture 6" descr="BPATut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19550"/>
            <a:ext cx="2819400" cy="2305050"/>
          </a:xfrm>
          <a:prstGeom prst="rect">
            <a:avLst/>
          </a:prstGeom>
          <a:noFill/>
        </p:spPr>
      </p:pic>
      <p:pic>
        <p:nvPicPr>
          <p:cNvPr id="15368" name="Picture 8" descr="BPATut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114800"/>
            <a:ext cx="2743200" cy="210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Lines of Convergence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/>
              <a:t>Determine source of blood (point of origin)</a:t>
            </a:r>
          </a:p>
          <a:p>
            <a:r>
              <a:rPr lang="en-US"/>
              <a:t>Draw straight lines down long axis of blood spatter</a:t>
            </a:r>
          </a:p>
        </p:txBody>
      </p:sp>
      <p:pic>
        <p:nvPicPr>
          <p:cNvPr id="14340" name="Picture 4" descr="feb2005_img_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352800"/>
            <a:ext cx="6019800" cy="331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</a:p>
          <a:p>
            <a:endParaRPr lang="en-CA" dirty="0"/>
          </a:p>
          <a:p>
            <a:r>
              <a:rPr lang="en-CA" dirty="0" smtClean="0"/>
              <a:t>Blood Spatter 101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387</TotalTime>
  <Words>211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Slit</vt:lpstr>
      <vt:lpstr>Blood Spatter Analysis</vt:lpstr>
      <vt:lpstr>Blood Spatter</vt:lpstr>
      <vt:lpstr>Physical Properties</vt:lpstr>
      <vt:lpstr>6 patterns of blood spatter</vt:lpstr>
      <vt:lpstr>Slide 5</vt:lpstr>
      <vt:lpstr>Slide 6</vt:lpstr>
      <vt:lpstr>Blood Spatter Types</vt:lpstr>
      <vt:lpstr>Lines of Convergence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Nancy Chou</dc:creator>
  <cp:lastModifiedBy>Danielle</cp:lastModifiedBy>
  <cp:revision>13</cp:revision>
  <dcterms:created xsi:type="dcterms:W3CDTF">2008-10-27T05:00:01Z</dcterms:created>
  <dcterms:modified xsi:type="dcterms:W3CDTF">2015-04-09T04:11:44Z</dcterms:modified>
</cp:coreProperties>
</file>